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slideLayouts/slideLayout23.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1.xml" ContentType="application/vnd.openxmlformats-officedocument.presentationml.notesSlide+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notesSlides/notesSlide36.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56"/>
  </p:notesMasterIdLst>
  <p:handoutMasterIdLst>
    <p:handoutMasterId r:id="rId57"/>
  </p:handoutMasterIdLst>
  <p:sldIdLst>
    <p:sldId id="471" r:id="rId5"/>
    <p:sldId id="557" r:id="rId6"/>
    <p:sldId id="558" r:id="rId7"/>
    <p:sldId id="592" r:id="rId8"/>
    <p:sldId id="593" r:id="rId9"/>
    <p:sldId id="594" r:id="rId10"/>
    <p:sldId id="595" r:id="rId11"/>
    <p:sldId id="596" r:id="rId12"/>
    <p:sldId id="597" r:id="rId13"/>
    <p:sldId id="598" r:id="rId14"/>
    <p:sldId id="599" r:id="rId15"/>
    <p:sldId id="572" r:id="rId16"/>
    <p:sldId id="765" r:id="rId17"/>
    <p:sldId id="766" r:id="rId18"/>
    <p:sldId id="787" r:id="rId19"/>
    <p:sldId id="786" r:id="rId20"/>
    <p:sldId id="788" r:id="rId21"/>
    <p:sldId id="789" r:id="rId22"/>
    <p:sldId id="790" r:id="rId23"/>
    <p:sldId id="791" r:id="rId24"/>
    <p:sldId id="755" r:id="rId25"/>
    <p:sldId id="756" r:id="rId26"/>
    <p:sldId id="757" r:id="rId27"/>
    <p:sldId id="760" r:id="rId28"/>
    <p:sldId id="761" r:id="rId29"/>
    <p:sldId id="762" r:id="rId30"/>
    <p:sldId id="763" r:id="rId31"/>
    <p:sldId id="764" r:id="rId32"/>
    <p:sldId id="600" r:id="rId33"/>
    <p:sldId id="601" r:id="rId34"/>
    <p:sldId id="603" r:id="rId35"/>
    <p:sldId id="604" r:id="rId36"/>
    <p:sldId id="606" r:id="rId37"/>
    <p:sldId id="607" r:id="rId38"/>
    <p:sldId id="609" r:id="rId39"/>
    <p:sldId id="610" r:id="rId40"/>
    <p:sldId id="611" r:id="rId41"/>
    <p:sldId id="612" r:id="rId42"/>
    <p:sldId id="613" r:id="rId43"/>
    <p:sldId id="614" r:id="rId44"/>
    <p:sldId id="615" r:id="rId45"/>
    <p:sldId id="616" r:id="rId46"/>
    <p:sldId id="617" r:id="rId47"/>
    <p:sldId id="618" r:id="rId48"/>
    <p:sldId id="619" r:id="rId49"/>
    <p:sldId id="620" r:id="rId50"/>
    <p:sldId id="621" r:id="rId51"/>
    <p:sldId id="622" r:id="rId52"/>
    <p:sldId id="560" r:id="rId53"/>
    <p:sldId id="623" r:id="rId54"/>
    <p:sldId id="444" r:id="rId55"/>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autoAdjust="0"/>
    <p:restoredTop sz="75238" autoAdjust="0"/>
  </p:normalViewPr>
  <p:slideViewPr>
    <p:cSldViewPr>
      <p:cViewPr varScale="1">
        <p:scale>
          <a:sx n="95" d="100"/>
          <a:sy n="95" d="100"/>
        </p:scale>
        <p:origin x="312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760"/>
    </p:cViewPr>
  </p:sorterViewPr>
  <p:notesViewPr>
    <p:cSldViewPr>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ustomXml" Target="../customXml/item2.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146" descr="top ppt">
            <a:extLst>
              <a:ext uri="{FF2B5EF4-FFF2-40B4-BE49-F238E27FC236}">
                <a16:creationId xmlns:a16="http://schemas.microsoft.com/office/drawing/2014/main" id="{1595CE1E-5123-2636-7ECA-070EF584F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8939A92E-AB07-DD48-8EA7-72030CF9C2A2}"/>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AA4D9457-127F-AF41-BD8F-3D7CEA720B8D}"/>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r>
              <a:rPr lang="pt-BR" altLang="pt-BR"/>
              <a:t>Página - </a:t>
            </a:r>
            <a:fld id="{BFDF0F59-D6A0-8D41-A800-47FA5E21898D}" type="slidenum">
              <a:rPr lang="pt-BR" altLang="pt-B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C9867E7E-1BAD-3A4F-AF99-8D9138447A4A}"/>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820DC6FF-98DD-F341-B55C-FFDA7F1AB91A}"/>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34C4489-5142-0A4F-A1CB-4D5EB9CB81C1}" type="datetimeFigureOut">
              <a:rPr lang="pt-BR"/>
              <a:pPr>
                <a:defRPr/>
              </a:pPr>
              <a:t>05/02/2025</a:t>
            </a:fld>
            <a:endParaRPr lang="pt-BR"/>
          </a:p>
        </p:txBody>
      </p:sp>
      <p:sp>
        <p:nvSpPr>
          <p:cNvPr id="4" name="Espaço Reservado para Imagem de Slide 3">
            <a:extLst>
              <a:ext uri="{FF2B5EF4-FFF2-40B4-BE49-F238E27FC236}">
                <a16:creationId xmlns:a16="http://schemas.microsoft.com/office/drawing/2014/main" id="{0E5A60B4-A3C6-0D45-8EE6-0E10D21B3713}"/>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8E2F2CA7-5C4E-FA48-BBDA-764632D6673E}"/>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293F18B0-9C8C-3442-85A8-4ECD633BEF1B}"/>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66C20287-BE75-2944-99FA-888BBAD2B4C0}"/>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fld id="{20B1D8E1-5C75-4E4D-9CA8-1174D86029A8}" type="slidenum">
              <a:rPr lang="pt-BR" altLang="pt-B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mputersciencewiki.org/index.php/Max-pooling_/_Pool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s.toronto.edu/~rsalakhu/papers/srivastava14a.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292568A2-1822-36CA-DA95-0CE6F3C309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FED37F02-2474-1038-EEE0-CEA3F124BB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Consiste em uma entrada, uma saída e várias camadas ocultas totalmente conectadas entre elas;</a:t>
            </a:r>
          </a:p>
          <a:p>
            <a:pPr marL="171450" indent="-171450">
              <a:buFontTx/>
              <a:buChar char="-"/>
            </a:pPr>
            <a:endParaRPr lang="en-US" altLang="en-US"/>
          </a:p>
          <a:p>
            <a:pPr marL="171450" indent="-171450">
              <a:buFontTx/>
              <a:buChar char="-"/>
            </a:pPr>
            <a:r>
              <a:rPr lang="en-US" altLang="en-US"/>
              <a:t>Cada camada é representada como uma série de neurônios e, progressivamente, extrai recursos de maior e maior nível da entrada até que a camada final faça essencialmente uma decisão sobre o que a entrada mostra;</a:t>
            </a:r>
          </a:p>
          <a:p>
            <a:pPr marL="171450" indent="-171450">
              <a:buFontTx/>
              <a:buChar char="-"/>
            </a:pPr>
            <a:endParaRPr lang="en-US" altLang="en-US"/>
          </a:p>
          <a:p>
            <a:pPr marL="171450" indent="-171450">
              <a:buFontTx/>
              <a:buChar char="-"/>
            </a:pPr>
            <a:r>
              <a:rPr lang="en-US" altLang="en-US"/>
              <a:t>Quanto mais camadas a rede tiver, maiores serão as características que ela aprenderá.</a:t>
            </a:r>
          </a:p>
        </p:txBody>
      </p:sp>
      <p:sp>
        <p:nvSpPr>
          <p:cNvPr id="10243" name="Slide Number Placeholder 3">
            <a:extLst>
              <a:ext uri="{FF2B5EF4-FFF2-40B4-BE49-F238E27FC236}">
                <a16:creationId xmlns:a16="http://schemas.microsoft.com/office/drawing/2014/main" id="{41407949-9B78-1AC3-A386-2B144977E8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3EBEBA-E528-8E4E-AA3C-06D12ADFC6ED}" type="slidenum">
              <a:rPr lang="pt-BR" altLang="pt-BR">
                <a:latin typeface="Calibri" panose="020F0502020204030204" pitchFamily="34" charset="0"/>
              </a:rPr>
              <a:pPr/>
              <a:t>2</a:t>
            </a:fld>
            <a:endParaRPr lang="pt-BR" altLang="pt-BR">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27515C9-71EF-986F-8D7D-A4319158A0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BBC1867C-812A-D0D9-DDAB-7D65CA2FCD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8675" name="Slide Number Placeholder 3">
            <a:extLst>
              <a:ext uri="{FF2B5EF4-FFF2-40B4-BE49-F238E27FC236}">
                <a16:creationId xmlns:a16="http://schemas.microsoft.com/office/drawing/2014/main" id="{AB54B8B7-7C92-5771-1662-E0BCB598B2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C91875-4F3C-8041-B2D3-802485489DEB}" type="slidenum">
              <a:rPr lang="pt-BR" altLang="pt-BR">
                <a:latin typeface="Calibri" panose="020F0502020204030204" pitchFamily="34" charset="0"/>
              </a:rPr>
              <a:pPr/>
              <a:t>11</a:t>
            </a:fld>
            <a:endParaRPr lang="pt-BR" altLang="pt-BR">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EF0D434E-CF8D-0AD6-EA26-851C4DFF8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a:extLst>
              <a:ext uri="{FF2B5EF4-FFF2-40B4-BE49-F238E27FC236}">
                <a16:creationId xmlns:a16="http://schemas.microsoft.com/office/drawing/2014/main" id="{75C71F93-6F66-2299-F61E-01FCF615B4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 técnica do Gradiente Descendente descobre o mínimo (local) da função de custo (usado para calcular o erro de saída) e é usado para ajustar os pesos.</a:t>
            </a:r>
          </a:p>
        </p:txBody>
      </p:sp>
      <p:sp>
        <p:nvSpPr>
          <p:cNvPr id="30723" name="Slide Number Placeholder 3">
            <a:extLst>
              <a:ext uri="{FF2B5EF4-FFF2-40B4-BE49-F238E27FC236}">
                <a16:creationId xmlns:a16="http://schemas.microsoft.com/office/drawing/2014/main" id="{4E8D81B4-6242-D1F8-3587-0AB7494824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E9BDE7-BEA6-D442-BC5D-872A7EB226FB}" type="slidenum">
              <a:rPr lang="pt-BR" altLang="pt-BR">
                <a:latin typeface="Calibri" panose="020F0502020204030204" pitchFamily="34" charset="0"/>
              </a:rPr>
              <a:pPr/>
              <a:t>12</a:t>
            </a:fld>
            <a:endParaRPr lang="pt-BR" altLang="pt-BR">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15064AB1-E338-AAA7-310B-2CCBEEFBFD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681E6BAD-7ED2-134F-BCEA-79B57BED2FEA}"/>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pt-PT" b="1" dirty="0"/>
              <a:t>Por que usamos funções de ativação com redes neurais? </a:t>
            </a:r>
          </a:p>
          <a:p>
            <a:pPr>
              <a:defRPr/>
            </a:pPr>
            <a:endParaRPr lang="pt-PT" dirty="0"/>
          </a:p>
          <a:p>
            <a:pPr>
              <a:defRPr/>
            </a:pPr>
            <a:r>
              <a:rPr lang="pt-PT" dirty="0"/>
              <a:t>Usadas para determinar a saída da rede neural como sim ou não. Ela mapeia os valores resultantes entre 0 a 1 ou -1 a 1 etc. (dependendo da função). As funções de ativação podem ser basicamente divididas em dois tipos:</a:t>
            </a:r>
          </a:p>
          <a:p>
            <a:pPr>
              <a:defRPr/>
            </a:pPr>
            <a:endParaRPr lang="pt-PT" dirty="0"/>
          </a:p>
          <a:p>
            <a:pPr marL="171450" indent="-171450">
              <a:buFontTx/>
              <a:buChar char="-"/>
              <a:defRPr/>
            </a:pPr>
            <a:r>
              <a:rPr lang="pt-PT" b="1" dirty="0"/>
              <a:t>Função de Ativação Linear </a:t>
            </a:r>
          </a:p>
          <a:p>
            <a:pPr marL="171450" indent="-171450">
              <a:buFontTx/>
              <a:buChar char="-"/>
              <a:defRPr/>
            </a:pPr>
            <a:r>
              <a:rPr lang="pt-PT" b="1" dirty="0"/>
              <a:t>Funções de ativação não linear</a:t>
            </a:r>
            <a:endParaRPr lang="en-US" altLang="en-US" b="1" dirty="0"/>
          </a:p>
        </p:txBody>
      </p:sp>
      <p:sp>
        <p:nvSpPr>
          <p:cNvPr id="32771" name="Slide Number Placeholder 3">
            <a:extLst>
              <a:ext uri="{FF2B5EF4-FFF2-40B4-BE49-F238E27FC236}">
                <a16:creationId xmlns:a16="http://schemas.microsoft.com/office/drawing/2014/main" id="{F4F80A7F-65C3-FC18-37F2-0319DE9A63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8758ED-E7EA-AE40-A7EC-D16F875F186E}" type="slidenum">
              <a:rPr lang="pt-BR" altLang="pt-BR">
                <a:latin typeface="Calibri" panose="020F0502020204030204" pitchFamily="34" charset="0"/>
              </a:rPr>
              <a:pPr/>
              <a:t>13</a:t>
            </a:fld>
            <a:endParaRPr lang="pt-BR" altLang="pt-BR">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0FEE173F-A2F1-4CE0-EFAA-81FED287E2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E1FFD10D-CA77-831D-4CD2-C51192E9F4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Função de ativação linear ou de identidade </a:t>
            </a:r>
          </a:p>
          <a:p>
            <a:endParaRPr lang="pt-PT" altLang="en-US"/>
          </a:p>
          <a:p>
            <a:r>
              <a:rPr lang="pt-PT" altLang="en-US"/>
              <a:t>Como você pode ver, a função é linear. Portanto, a saída das funções não ficará confinada entre nenhum intervalo. </a:t>
            </a:r>
          </a:p>
          <a:p>
            <a:endParaRPr lang="pt-PT" altLang="en-US"/>
          </a:p>
          <a:p>
            <a:r>
              <a:rPr lang="pt-PT" altLang="en-US" b="1"/>
              <a:t>Equação: </a:t>
            </a:r>
            <a:r>
              <a:rPr lang="pt-PT" altLang="en-US"/>
              <a:t>f (x) = x </a:t>
            </a:r>
          </a:p>
          <a:p>
            <a:r>
              <a:rPr lang="pt-PT" altLang="en-US" b="1"/>
              <a:t>Intervalo: </a:t>
            </a:r>
            <a:r>
              <a:rPr lang="pt-PT" altLang="en-US"/>
              <a:t>(-infinito a infinito) Isso não ajuda com a complexidade ou vários parâmetros de dados usuais que são alimentados para as redes neurais.</a:t>
            </a:r>
            <a:endParaRPr lang="en-US" altLang="en-US"/>
          </a:p>
          <a:p>
            <a:endParaRPr lang="en-US" altLang="en-US"/>
          </a:p>
        </p:txBody>
      </p:sp>
      <p:sp>
        <p:nvSpPr>
          <p:cNvPr id="34819" name="Slide Number Placeholder 3">
            <a:extLst>
              <a:ext uri="{FF2B5EF4-FFF2-40B4-BE49-F238E27FC236}">
                <a16:creationId xmlns:a16="http://schemas.microsoft.com/office/drawing/2014/main" id="{C0475624-A30B-88B1-9024-0E0F8A9DDB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B2F350-6118-A74D-B7FA-83D55A245F32}" type="slidenum">
              <a:rPr lang="pt-BR" altLang="pt-BR">
                <a:latin typeface="Calibri" panose="020F0502020204030204" pitchFamily="34" charset="0"/>
              </a:rPr>
              <a:pPr/>
              <a:t>14</a:t>
            </a:fld>
            <a:endParaRPr lang="pt-BR" altLang="pt-BR">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10A46692-6FB3-8026-6A17-C46984FE97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defRPr/>
            </a:pPr>
            <a:r>
              <a:rPr lang="pt-PT" b="1" dirty="0"/>
              <a:t>Função de ativação não linear </a:t>
            </a:r>
          </a:p>
          <a:p>
            <a:pPr>
              <a:defRPr/>
            </a:pPr>
            <a:endParaRPr lang="pt-PT" dirty="0"/>
          </a:p>
          <a:p>
            <a:pPr>
              <a:defRPr/>
            </a:pPr>
            <a:r>
              <a:rPr lang="pt-PT" dirty="0"/>
              <a:t>As funções de ativação não lineares são as funções de ativação mais utilizadas. A não linearidade ajuda a tornar o gráfico mais ou menos como esse.</a:t>
            </a:r>
          </a:p>
          <a:p>
            <a:pPr>
              <a:defRPr/>
            </a:pPr>
            <a:endParaRPr lang="pt-PT" dirty="0"/>
          </a:p>
          <a:p>
            <a:pPr>
              <a:defRPr/>
            </a:pPr>
            <a:r>
              <a:rPr lang="pt-PT" dirty="0"/>
              <a:t>Isso torna mais fácil para o modelo generalizar ou se adaptar com uma variedade de dados e diferenciar entre a saída. As principais terminologias necessárias para entender as funções não lineares são: </a:t>
            </a:r>
          </a:p>
          <a:p>
            <a:pPr>
              <a:defRPr/>
            </a:pPr>
            <a:endParaRPr lang="pt-PT" dirty="0"/>
          </a:p>
          <a:p>
            <a:pPr>
              <a:defRPr/>
            </a:pPr>
            <a:r>
              <a:rPr lang="pt-PT" b="1" dirty="0"/>
              <a:t>Derivada ou diferencial:</a:t>
            </a:r>
            <a:r>
              <a:rPr lang="pt-PT" dirty="0"/>
              <a:t> alteração no eixo y </a:t>
            </a:r>
            <a:r>
              <a:rPr lang="pt-PT" dirty="0" err="1"/>
              <a:t>w.r.t</a:t>
            </a:r>
            <a:r>
              <a:rPr lang="pt-PT" dirty="0"/>
              <a:t>. mudança no eixo x. Também é conhecido como inclinação. </a:t>
            </a:r>
          </a:p>
          <a:p>
            <a:pPr>
              <a:defRPr/>
            </a:pPr>
            <a:endParaRPr lang="pt-PT" dirty="0"/>
          </a:p>
          <a:p>
            <a:pPr>
              <a:defRPr/>
            </a:pPr>
            <a:r>
              <a:rPr lang="pt-PT" b="1" dirty="0"/>
              <a:t>Função </a:t>
            </a:r>
            <a:r>
              <a:rPr lang="pt-PT" b="1" dirty="0" err="1"/>
              <a:t>monotônica</a:t>
            </a:r>
            <a:r>
              <a:rPr lang="pt-PT" b="1" dirty="0"/>
              <a:t>: </a:t>
            </a:r>
            <a:r>
              <a:rPr lang="pt-PT" dirty="0"/>
              <a:t>uma função totalmente não crescente ou não decrescente. As funções de ativação não linear são divididas principalmente com base em seu </a:t>
            </a:r>
            <a:r>
              <a:rPr lang="pt-PT" b="1" dirty="0"/>
              <a:t>intervalo ou curvas</a:t>
            </a:r>
            <a:endParaRPr lang="en-US" b="1" dirty="0"/>
          </a:p>
          <a:p>
            <a:pPr>
              <a:defRPr/>
            </a:pPr>
            <a:endParaRPr lang="en-US" dirty="0"/>
          </a:p>
          <a:p>
            <a:pPr>
              <a:defRPr/>
            </a:pPr>
            <a:endParaRPr lang="en-US" dirty="0"/>
          </a:p>
          <a:p>
            <a:pPr>
              <a:defRPr/>
            </a:pPr>
            <a:endParaRPr lang="en-US" dirty="0"/>
          </a:p>
          <a:p>
            <a:pPr>
              <a:defRPr/>
            </a:pPr>
            <a:endParaRPr lang="en-US" dirty="0"/>
          </a:p>
          <a:p>
            <a:pPr>
              <a:defRPr/>
            </a:pPr>
            <a:r>
              <a:rPr lang="en-US" dirty="0"/>
              <a:t>.</a:t>
            </a:r>
          </a:p>
          <a:p>
            <a:pPr>
              <a:defRPr/>
            </a:pPr>
            <a:endParaRPr lang="en-US" dirty="0"/>
          </a:p>
        </p:txBody>
      </p:sp>
      <p:sp>
        <p:nvSpPr>
          <p:cNvPr id="36867" name="Slide Number Placeholder 3">
            <a:extLst>
              <a:ext uri="{FF2B5EF4-FFF2-40B4-BE49-F238E27FC236}">
                <a16:creationId xmlns:a16="http://schemas.microsoft.com/office/drawing/2014/main" id="{391935E5-CF3A-CA36-81C6-3EF121597C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8C20EE-1788-944D-98E0-715E14BF4518}" type="slidenum">
              <a:rPr lang="pt-BR" altLang="pt-BR">
                <a:latin typeface="Calibri" panose="020F0502020204030204" pitchFamily="34" charset="0"/>
              </a:rPr>
              <a:pPr/>
              <a:t>15</a:t>
            </a:fld>
            <a:endParaRPr lang="pt-BR" altLang="pt-BR">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CCAFCAEC-F41E-2E2D-763A-BDC554D2A0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C5CC49CC-E832-A2F0-B188-AA8452B5D8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1. Função de ativação sigmóide ou logística </a:t>
            </a:r>
          </a:p>
          <a:p>
            <a:endParaRPr lang="en-US" altLang="en-US" b="1"/>
          </a:p>
          <a:p>
            <a:r>
              <a:rPr lang="en-US" altLang="en-US"/>
              <a:t>A curva da função sigmóide tem uma forma de S. </a:t>
            </a:r>
          </a:p>
          <a:p>
            <a:endParaRPr lang="en-US" altLang="en-US"/>
          </a:p>
          <a:p>
            <a:r>
              <a:rPr lang="en-US" altLang="en-US"/>
              <a:t>A principal razão pela qual usamos a função sigmóide é porque ela existe entre (0 a 1). Portanto, é especialmente usada para modelos em que temos que prever a probabilidade como uma saída. Como a probabilidade de qualquer coisa existe apenas entre 0 e 1, sigmóide é a escolha certa. </a:t>
            </a:r>
          </a:p>
          <a:p>
            <a:endParaRPr lang="en-US" altLang="en-US"/>
          </a:p>
          <a:p>
            <a:r>
              <a:rPr lang="en-US" altLang="en-US"/>
              <a:t>A função é </a:t>
            </a:r>
            <a:r>
              <a:rPr lang="en-US" altLang="en-US" b="1"/>
              <a:t>diferenciável</a:t>
            </a:r>
            <a:r>
              <a:rPr lang="en-US" altLang="en-US"/>
              <a:t>. Isso significa que podemos encontrar a inclinação da curva sigmóide em quaisquer dois pontos. </a:t>
            </a:r>
          </a:p>
          <a:p>
            <a:r>
              <a:rPr lang="en-US" altLang="en-US"/>
              <a:t>A função é </a:t>
            </a:r>
            <a:r>
              <a:rPr lang="en-US" altLang="en-US" b="1"/>
              <a:t>monotônica</a:t>
            </a:r>
            <a:r>
              <a:rPr lang="en-US" altLang="en-US"/>
              <a:t>, mas a derivada da função não é. </a:t>
            </a:r>
          </a:p>
          <a:p>
            <a:r>
              <a:rPr lang="en-US" altLang="en-US"/>
              <a:t>A função sigmóide logística pode fazer com que uma rede neural fique presa no momento do treinamento. </a:t>
            </a:r>
          </a:p>
          <a:p>
            <a:r>
              <a:rPr lang="en-US" altLang="en-US"/>
              <a:t>A </a:t>
            </a:r>
            <a:r>
              <a:rPr lang="en-US" altLang="en-US" b="1"/>
              <a:t>função softmax</a:t>
            </a:r>
            <a:r>
              <a:rPr lang="en-US" altLang="en-US"/>
              <a:t> é uma função de ativação logística mais generalizada que é usada para classificação multiclasse.</a:t>
            </a:r>
          </a:p>
          <a:p>
            <a:endParaRPr lang="en-US" altLang="en-US"/>
          </a:p>
        </p:txBody>
      </p:sp>
      <p:sp>
        <p:nvSpPr>
          <p:cNvPr id="38915" name="Slide Number Placeholder 3">
            <a:extLst>
              <a:ext uri="{FF2B5EF4-FFF2-40B4-BE49-F238E27FC236}">
                <a16:creationId xmlns:a16="http://schemas.microsoft.com/office/drawing/2014/main" id="{2158A4D2-42F7-594D-992B-EBB8A5139F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104446-275E-3441-B38D-BC98DC892277}" type="slidenum">
              <a:rPr lang="pt-BR" altLang="pt-BR">
                <a:latin typeface="Calibri" panose="020F0502020204030204" pitchFamily="34" charset="0"/>
              </a:rPr>
              <a:pPr/>
              <a:t>16</a:t>
            </a:fld>
            <a:endParaRPr lang="pt-BR" altLang="pt-BR">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D23AB02A-CFB4-C867-C595-27A9BF6D3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00C29DA0-9AC1-4835-888C-CA7BA54D3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2. Tanh ou função de ativação tangente hiperbólica </a:t>
            </a:r>
          </a:p>
          <a:p>
            <a:endParaRPr lang="pt-PT" altLang="en-US"/>
          </a:p>
          <a:p>
            <a:r>
              <a:rPr lang="pt-PT" altLang="en-US"/>
              <a:t>tanh também é como sigmóide logístico, mas melhor. O intervalo da função tanh é de (-1 a 1). tanh também é sigmoidal (em forma de s). </a:t>
            </a:r>
          </a:p>
          <a:p>
            <a:endParaRPr lang="pt-PT" altLang="en-US"/>
          </a:p>
          <a:p>
            <a:r>
              <a:rPr lang="pt-PT" altLang="en-US"/>
              <a:t>A vantagem é que as entradas negativas serão mapeadas fortemente negativas e as entradas zero serão mapeadas perto de zero no gráfico tanh. </a:t>
            </a:r>
          </a:p>
          <a:p>
            <a:endParaRPr lang="pt-PT" altLang="en-US"/>
          </a:p>
          <a:p>
            <a:r>
              <a:rPr lang="pt-PT" altLang="en-US"/>
              <a:t>A função é </a:t>
            </a:r>
            <a:r>
              <a:rPr lang="pt-PT" altLang="en-US" b="1"/>
              <a:t>diferenciável</a:t>
            </a:r>
            <a:r>
              <a:rPr lang="pt-PT" altLang="en-US"/>
              <a:t>. </a:t>
            </a:r>
          </a:p>
          <a:p>
            <a:r>
              <a:rPr lang="pt-PT" altLang="en-US"/>
              <a:t>A função é </a:t>
            </a:r>
            <a:r>
              <a:rPr lang="pt-PT" altLang="en-US" b="1"/>
              <a:t>monotônica</a:t>
            </a:r>
            <a:r>
              <a:rPr lang="pt-PT" altLang="en-US"/>
              <a:t> enquanto sua </a:t>
            </a:r>
            <a:r>
              <a:rPr lang="pt-PT" altLang="en-US" b="1"/>
              <a:t>derivada não é monotônica</a:t>
            </a:r>
            <a:r>
              <a:rPr lang="pt-PT" altLang="en-US"/>
              <a:t>. </a:t>
            </a:r>
          </a:p>
          <a:p>
            <a:r>
              <a:rPr lang="pt-PT" altLang="en-US"/>
              <a:t>A função tanh é usada principalmente para classificação entre duas classes. </a:t>
            </a:r>
          </a:p>
          <a:p>
            <a:r>
              <a:rPr lang="pt-PT" altLang="en-US" i="1"/>
              <a:t>Ambas as funções de ativação de tanh e sigmóide logística são usadas em redes feed-forward.</a:t>
            </a:r>
            <a:endParaRPr lang="en-US" altLang="en-US" i="1"/>
          </a:p>
          <a:p>
            <a:endParaRPr lang="en-US" altLang="en-US"/>
          </a:p>
        </p:txBody>
      </p:sp>
      <p:sp>
        <p:nvSpPr>
          <p:cNvPr id="40963" name="Slide Number Placeholder 3">
            <a:extLst>
              <a:ext uri="{FF2B5EF4-FFF2-40B4-BE49-F238E27FC236}">
                <a16:creationId xmlns:a16="http://schemas.microsoft.com/office/drawing/2014/main" id="{7FCC2D2B-5238-8697-C483-9A1E9B084E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DBFB1FC-6916-1B45-B219-F72C26613C15}" type="slidenum">
              <a:rPr lang="pt-BR" altLang="pt-BR">
                <a:latin typeface="Calibri" panose="020F0502020204030204" pitchFamily="34" charset="0"/>
              </a:rPr>
              <a:pPr/>
              <a:t>17</a:t>
            </a:fld>
            <a:endParaRPr lang="pt-BR" altLang="pt-BR">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B3EFCEC8-A2C9-47A3-85C9-5238571207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AFE114E0-EE5E-EAD9-89AA-802DBFB56E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3. Função de ativação ReLU (unidade linear retificada) </a:t>
            </a:r>
          </a:p>
          <a:p>
            <a:endParaRPr lang="pt-PT" altLang="en-US"/>
          </a:p>
          <a:p>
            <a:r>
              <a:rPr lang="pt-PT" altLang="en-US"/>
              <a:t>O ReLU é a função de ativação mais usada no mundo atualmente. Desde então, é usado em quase todas as redes neurais convolucionais ou aprendizagem profunda. </a:t>
            </a:r>
          </a:p>
          <a:p>
            <a:endParaRPr lang="pt-PT" altLang="en-US"/>
          </a:p>
          <a:p>
            <a:r>
              <a:rPr lang="pt-PT" altLang="en-US"/>
              <a:t>Como você pode ver, o ReLU está retificado pela metade (na parte inferior). f (z) é zero quando z é menor que zero e f(z) é igual a z quando z é maior ou igual a zero. </a:t>
            </a:r>
          </a:p>
          <a:p>
            <a:r>
              <a:rPr lang="pt-PT" altLang="en-US" b="1"/>
              <a:t>Intervalo:</a:t>
            </a:r>
            <a:r>
              <a:rPr lang="pt-PT" altLang="en-US"/>
              <a:t> [0 ao infinito) </a:t>
            </a:r>
          </a:p>
          <a:p>
            <a:r>
              <a:rPr lang="pt-PT" altLang="en-US"/>
              <a:t>A função e sua derivada são </a:t>
            </a:r>
            <a:r>
              <a:rPr lang="pt-PT" altLang="en-US" b="1"/>
              <a:t>monotônicas</a:t>
            </a:r>
            <a:r>
              <a:rPr lang="pt-PT" altLang="en-US"/>
              <a:t>. </a:t>
            </a:r>
          </a:p>
          <a:p>
            <a:endParaRPr lang="pt-PT" altLang="en-US"/>
          </a:p>
          <a:p>
            <a:r>
              <a:rPr lang="pt-PT" altLang="en-US"/>
              <a:t>Mas o problema é que todos os valores negativos tornam-se zero imediatamente, o que diminui a capacidade do modelo de se ajustar ou treinar a partir dos dados de maneira adequada. Isso significa que qualquer entrada negativa fornecida à função de ativação ReLU transforma o valor em zero imediatamente no gráfico, o que por sua vez afeta o gráfico resultante por não mapear os valores negativos de forma adequada.</a:t>
            </a:r>
            <a:endParaRPr lang="en-US" altLang="en-US"/>
          </a:p>
        </p:txBody>
      </p:sp>
      <p:sp>
        <p:nvSpPr>
          <p:cNvPr id="43011" name="Slide Number Placeholder 3">
            <a:extLst>
              <a:ext uri="{FF2B5EF4-FFF2-40B4-BE49-F238E27FC236}">
                <a16:creationId xmlns:a16="http://schemas.microsoft.com/office/drawing/2014/main" id="{1DEF2517-E3CE-2762-2437-70D94506DF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D17AAD0-2136-E042-8C4A-7B011E6A4099}" type="slidenum">
              <a:rPr lang="pt-BR" altLang="pt-BR">
                <a:latin typeface="Calibri" panose="020F0502020204030204" pitchFamily="34" charset="0"/>
              </a:rPr>
              <a:pPr/>
              <a:t>18</a:t>
            </a:fld>
            <a:endParaRPr lang="pt-BR" altLang="pt-BR">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05CDD523-21C2-DA55-576A-2D3166F191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a:extLst>
              <a:ext uri="{FF2B5EF4-FFF2-40B4-BE49-F238E27FC236}">
                <a16:creationId xmlns:a16="http://schemas.microsoft.com/office/drawing/2014/main" id="{6F1C46AD-CD8B-AF2C-560A-BCE1263095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4. ReLU com vazamento (Leaky ReLU) </a:t>
            </a:r>
          </a:p>
          <a:p>
            <a:endParaRPr lang="en-US" altLang="en-US"/>
          </a:p>
          <a:p>
            <a:r>
              <a:rPr lang="en-US" altLang="en-US"/>
              <a:t>É uma tentativa de resolver o problema do dying ReLU (ReLU agonizante). Você consegue ver o que é o vazamento?</a:t>
            </a:r>
          </a:p>
          <a:p>
            <a:endParaRPr lang="en-US" altLang="en-US"/>
          </a:p>
          <a:p>
            <a:r>
              <a:rPr lang="en-US" altLang="en-US"/>
              <a:t>O vazamento ajuda a aumentar o alcance da função ReLU. Normalmente, o valor de </a:t>
            </a:r>
            <a:r>
              <a:rPr lang="en-US" altLang="en-US" b="1"/>
              <a:t>a</a:t>
            </a:r>
            <a:r>
              <a:rPr lang="en-US" altLang="en-US"/>
              <a:t> é 0,01 ou mais. </a:t>
            </a:r>
          </a:p>
          <a:p>
            <a:r>
              <a:rPr lang="en-US" altLang="en-US"/>
              <a:t>Quando </a:t>
            </a:r>
            <a:r>
              <a:rPr lang="en-US" altLang="en-US" b="1"/>
              <a:t>a não é 0,01</a:t>
            </a:r>
            <a:r>
              <a:rPr lang="en-US" altLang="en-US"/>
              <a:t>, é denominado </a:t>
            </a:r>
            <a:r>
              <a:rPr lang="en-US" altLang="en-US" b="1"/>
              <a:t>ReLU Randomizado</a:t>
            </a:r>
            <a:r>
              <a:rPr lang="en-US" altLang="en-US"/>
              <a:t>. </a:t>
            </a:r>
          </a:p>
          <a:p>
            <a:r>
              <a:rPr lang="en-US" altLang="en-US"/>
              <a:t>Portanto, o </a:t>
            </a:r>
            <a:r>
              <a:rPr lang="en-US" altLang="en-US" b="1"/>
              <a:t>intervalo</a:t>
            </a:r>
            <a:r>
              <a:rPr lang="en-US" altLang="en-US"/>
              <a:t> do Leaky ReLU é (-infinity a infinito). </a:t>
            </a:r>
          </a:p>
          <a:p>
            <a:r>
              <a:rPr lang="en-US" altLang="en-US"/>
              <a:t>Ambas as funções Leaky e Randomized ReLU são monotônicas por natureza. Além disso, seus derivados também são de natureza monotônica.</a:t>
            </a:r>
          </a:p>
          <a:p>
            <a:endParaRPr lang="en-US" altLang="en-US"/>
          </a:p>
          <a:p>
            <a:endParaRPr lang="en-US" altLang="en-US"/>
          </a:p>
        </p:txBody>
      </p:sp>
      <p:sp>
        <p:nvSpPr>
          <p:cNvPr id="45059" name="Slide Number Placeholder 3">
            <a:extLst>
              <a:ext uri="{FF2B5EF4-FFF2-40B4-BE49-F238E27FC236}">
                <a16:creationId xmlns:a16="http://schemas.microsoft.com/office/drawing/2014/main" id="{3D079B7D-2326-7A2C-EC9B-2F9F78BFE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5DC1C5-DDB5-1746-A025-5FA690B1AD62}" type="slidenum">
              <a:rPr lang="pt-BR" altLang="pt-BR">
                <a:latin typeface="Calibri" panose="020F0502020204030204" pitchFamily="34" charset="0"/>
              </a:rPr>
              <a:pPr/>
              <a:t>19</a:t>
            </a:fld>
            <a:endParaRPr lang="pt-BR" altLang="pt-BR">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25A7369-F890-60C5-D092-AC3F1F04C1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BA5FA518-155C-CC6B-1E55-9DC3DA59A1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Por que derivada / diferenciação é usada? </a:t>
            </a:r>
          </a:p>
          <a:p>
            <a:endParaRPr lang="pt-PT" altLang="en-US"/>
          </a:p>
          <a:p>
            <a:r>
              <a:rPr lang="pt-PT" altLang="en-US"/>
              <a:t>Ao atualizar a curva, para saber em </a:t>
            </a:r>
            <a:r>
              <a:rPr lang="pt-PT" altLang="en-US" b="1"/>
              <a:t>qual direção </a:t>
            </a:r>
            <a:r>
              <a:rPr lang="pt-PT" altLang="en-US"/>
              <a:t>e </a:t>
            </a:r>
            <a:r>
              <a:rPr lang="pt-PT" altLang="en-US" b="1"/>
              <a:t>quanto alterar </a:t>
            </a:r>
            <a:r>
              <a:rPr lang="pt-PT" altLang="en-US"/>
              <a:t>ou atualizar a curva dependendo da inclinação. É por isso que usamos diferenciação em quase todas as partes do Aprendizado de Máquina e Aprendizado Profundo.</a:t>
            </a:r>
            <a:endParaRPr lang="en-US" altLang="en-US"/>
          </a:p>
          <a:p>
            <a:endParaRPr lang="en-US" altLang="en-US"/>
          </a:p>
        </p:txBody>
      </p:sp>
      <p:sp>
        <p:nvSpPr>
          <p:cNvPr id="47107" name="Slide Number Placeholder 3">
            <a:extLst>
              <a:ext uri="{FF2B5EF4-FFF2-40B4-BE49-F238E27FC236}">
                <a16:creationId xmlns:a16="http://schemas.microsoft.com/office/drawing/2014/main" id="{509EF53C-FDA7-CDED-F47E-5841EA85D4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EAE0FC-021C-7A47-8697-109A40E6D8E2}" type="slidenum">
              <a:rPr lang="pt-BR" altLang="pt-BR">
                <a:latin typeface="Calibri" panose="020F0502020204030204" pitchFamily="34" charset="0"/>
              </a:rPr>
              <a:pPr/>
              <a:t>20</a:t>
            </a:fld>
            <a:endParaRPr lang="pt-BR" altLang="pt-BR">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BB39DCE7-1945-DCD2-22F5-EE86ED0834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B5A99E61-D500-C9AA-E438-5F1B1A32FA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Um neurônio artificial contém uma função de ativação não-linear e possui várias conexões ponderadas de entrada e saída.</a:t>
            </a:r>
          </a:p>
          <a:p>
            <a:pPr marL="171450" indent="-171450">
              <a:buFontTx/>
              <a:buChar char="-"/>
            </a:pPr>
            <a:endParaRPr lang="en-US" altLang="en-US"/>
          </a:p>
          <a:p>
            <a:pPr marL="171450" indent="-171450">
              <a:buFontTx/>
              <a:buChar char="-"/>
            </a:pPr>
            <a:r>
              <a:rPr lang="en-US" altLang="en-US"/>
              <a:t>Os neurônios são treinados para filtrar e detectar características ou padrões específicos (por exemplo, borda, nariz) recebendo entrada ponderada, transformando-a com a função de ativação e passando-a para as conexões de saída.</a:t>
            </a:r>
          </a:p>
        </p:txBody>
      </p:sp>
      <p:sp>
        <p:nvSpPr>
          <p:cNvPr id="12291" name="Slide Number Placeholder 3">
            <a:extLst>
              <a:ext uri="{FF2B5EF4-FFF2-40B4-BE49-F238E27FC236}">
                <a16:creationId xmlns:a16="http://schemas.microsoft.com/office/drawing/2014/main" id="{BC3D542B-40F5-DEAE-E7D8-B88664F2B73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2EC2F1-917F-C24F-90BF-93F8C31C0A86}" type="slidenum">
              <a:rPr lang="pt-BR" altLang="pt-BR">
                <a:latin typeface="Calibri" panose="020F0502020204030204" pitchFamily="34" charset="0"/>
              </a:rPr>
              <a:pPr/>
              <a:t>3</a:t>
            </a:fld>
            <a:endParaRPr lang="pt-BR" altLang="pt-BR">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Espaço Reservado para Imagem de Slide 1">
            <a:extLst>
              <a:ext uri="{FF2B5EF4-FFF2-40B4-BE49-F238E27FC236}">
                <a16:creationId xmlns:a16="http://schemas.microsoft.com/office/drawing/2014/main" id="{1A0E6A69-D08E-F0BD-1C31-0D59DC4292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Espaço Reservado para Anotações 2">
            <a:extLst>
              <a:ext uri="{FF2B5EF4-FFF2-40B4-BE49-F238E27FC236}">
                <a16:creationId xmlns:a16="http://schemas.microsoft.com/office/drawing/2014/main" id="{507AE7EE-FCD5-9C91-BE54-FFDC4EC1D6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49155" name="Espaço Reservado para Número de Slide 3">
            <a:extLst>
              <a:ext uri="{FF2B5EF4-FFF2-40B4-BE49-F238E27FC236}">
                <a16:creationId xmlns:a16="http://schemas.microsoft.com/office/drawing/2014/main" id="{4D85B635-38A7-EB4D-ED20-9D5415919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5730AD-9AE9-0641-B52C-F79FF3D2E3D9}" type="slidenum">
              <a:rPr lang="pt-BR" altLang="pt-BR">
                <a:latin typeface="Calibri" panose="020F0502020204030204" pitchFamily="34" charset="0"/>
              </a:rPr>
              <a:pPr/>
              <a:t>21</a:t>
            </a:fld>
            <a:endParaRPr lang="pt-BR" altLang="pt-BR">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Espaço Reservado para Imagem de Slide 1">
            <a:extLst>
              <a:ext uri="{FF2B5EF4-FFF2-40B4-BE49-F238E27FC236}">
                <a16:creationId xmlns:a16="http://schemas.microsoft.com/office/drawing/2014/main" id="{2881F072-625E-CA11-E384-E9908214A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Espaço Reservado para Anotações 2">
            <a:extLst>
              <a:ext uri="{FF2B5EF4-FFF2-40B4-BE49-F238E27FC236}">
                <a16:creationId xmlns:a16="http://schemas.microsoft.com/office/drawing/2014/main" id="{A6A3D301-1BB5-0F6C-0A18-4AFE016EB9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51203" name="Espaço Reservado para Número de Slide 3">
            <a:extLst>
              <a:ext uri="{FF2B5EF4-FFF2-40B4-BE49-F238E27FC236}">
                <a16:creationId xmlns:a16="http://schemas.microsoft.com/office/drawing/2014/main" id="{980E4009-4A67-1A90-DACD-0FB7D7DBF4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D2DC4C-8D9D-8D4F-8CB7-9E678224F597}" type="slidenum">
              <a:rPr lang="pt-BR" altLang="pt-BR">
                <a:latin typeface="Calibri" panose="020F0502020204030204" pitchFamily="34" charset="0"/>
              </a:rPr>
              <a:pPr/>
              <a:t>22</a:t>
            </a:fld>
            <a:endParaRPr lang="pt-BR" altLang="pt-BR">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Espaço Reservado para Imagem de Slide 1">
            <a:extLst>
              <a:ext uri="{FF2B5EF4-FFF2-40B4-BE49-F238E27FC236}">
                <a16:creationId xmlns:a16="http://schemas.microsoft.com/office/drawing/2014/main" id="{96011EF6-E37B-F296-D794-42D6162BA8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Espaço Reservado para Anotações 2">
            <a:extLst>
              <a:ext uri="{FF2B5EF4-FFF2-40B4-BE49-F238E27FC236}">
                <a16:creationId xmlns:a16="http://schemas.microsoft.com/office/drawing/2014/main" id="{5E658FC8-5425-E9F1-B398-43F60E790F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p:txBody>
      </p:sp>
      <p:sp>
        <p:nvSpPr>
          <p:cNvPr id="53251" name="Espaço Reservado para Número de Slide 3">
            <a:extLst>
              <a:ext uri="{FF2B5EF4-FFF2-40B4-BE49-F238E27FC236}">
                <a16:creationId xmlns:a16="http://schemas.microsoft.com/office/drawing/2014/main" id="{7CE7FD8E-4CED-2E7D-00D3-5B5B6F02A7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CBF471-8AB3-9D4B-B233-71E6F627EB61}" type="slidenum">
              <a:rPr lang="pt-BR" altLang="pt-BR">
                <a:latin typeface="Calibri" panose="020F0502020204030204" pitchFamily="34" charset="0"/>
              </a:rPr>
              <a:pPr/>
              <a:t>23</a:t>
            </a:fld>
            <a:endParaRPr lang="pt-BR" altLang="pt-BR">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Espaço Reservado para Imagem de Slide 1">
            <a:extLst>
              <a:ext uri="{FF2B5EF4-FFF2-40B4-BE49-F238E27FC236}">
                <a16:creationId xmlns:a16="http://schemas.microsoft.com/office/drawing/2014/main" id="{B79C67B7-909E-04B1-65AA-4FCCF3C3B1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Espaço Reservado para Anotações 2">
            <a:extLst>
              <a:ext uri="{FF2B5EF4-FFF2-40B4-BE49-F238E27FC236}">
                <a16:creationId xmlns:a16="http://schemas.microsoft.com/office/drawing/2014/main" id="{5C638526-CDB3-79A4-9FBF-FD0308E256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hlinkClick r:id="rId3"/>
              </a:rPr>
              <a:t>Referência II - https://computersciencewiki.org/index.php/Max-pooling_/_Pooling</a:t>
            </a:r>
            <a:endParaRPr lang="pt-BR" altLang="en-US"/>
          </a:p>
        </p:txBody>
      </p:sp>
      <p:sp>
        <p:nvSpPr>
          <p:cNvPr id="55299" name="Espaço Reservado para Número de Slide 3">
            <a:extLst>
              <a:ext uri="{FF2B5EF4-FFF2-40B4-BE49-F238E27FC236}">
                <a16:creationId xmlns:a16="http://schemas.microsoft.com/office/drawing/2014/main" id="{45DC4E07-702C-AB29-956F-659D738DD8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A6AEC5-CD3A-3841-B6E2-73F51EB54D13}" type="slidenum">
              <a:rPr lang="pt-BR" altLang="pt-BR">
                <a:latin typeface="Calibri" panose="020F0502020204030204" pitchFamily="34" charset="0"/>
              </a:rPr>
              <a:pPr/>
              <a:t>24</a:t>
            </a:fld>
            <a:endParaRPr lang="pt-BR" altLang="pt-BR">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Espaço Reservado para Imagem de Slide 1">
            <a:extLst>
              <a:ext uri="{FF2B5EF4-FFF2-40B4-BE49-F238E27FC236}">
                <a16:creationId xmlns:a16="http://schemas.microsoft.com/office/drawing/2014/main" id="{AD845A8E-5A53-2A94-A5F8-27D49BF128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Espaço Reservado para Anotações 2">
            <a:extLst>
              <a:ext uri="{FF2B5EF4-FFF2-40B4-BE49-F238E27FC236}">
                <a16:creationId xmlns:a16="http://schemas.microsoft.com/office/drawing/2014/main" id="{73862603-6516-709E-CAF6-CAC647410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p:txBody>
      </p:sp>
      <p:sp>
        <p:nvSpPr>
          <p:cNvPr id="57347" name="Espaço Reservado para Número de Slide 3">
            <a:extLst>
              <a:ext uri="{FF2B5EF4-FFF2-40B4-BE49-F238E27FC236}">
                <a16:creationId xmlns:a16="http://schemas.microsoft.com/office/drawing/2014/main" id="{A4B7605D-74C7-7A7A-6712-12A87E9B9D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A98FCB-05F0-7A45-9DD8-176669EABD85}" type="slidenum">
              <a:rPr lang="pt-BR" altLang="pt-BR">
                <a:latin typeface="Calibri" panose="020F0502020204030204" pitchFamily="34" charset="0"/>
              </a:rPr>
              <a:pPr/>
              <a:t>25</a:t>
            </a:fld>
            <a:endParaRPr lang="pt-BR" altLang="pt-BR">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Espaço Reservado para Imagem de Slide 1">
            <a:extLst>
              <a:ext uri="{FF2B5EF4-FFF2-40B4-BE49-F238E27FC236}">
                <a16:creationId xmlns:a16="http://schemas.microsoft.com/office/drawing/2014/main" id="{3B5CE4D0-D431-44E3-C203-0CCA3B6C50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Espaço Reservado para Anotações 2">
            <a:extLst>
              <a:ext uri="{FF2B5EF4-FFF2-40B4-BE49-F238E27FC236}">
                <a16:creationId xmlns:a16="http://schemas.microsoft.com/office/drawing/2014/main" id="{05CAE2B1-E25C-68D8-B481-200B40C894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t>Referência II (paper original) - </a:t>
            </a:r>
            <a:r>
              <a:rPr lang="pt-BR" altLang="en-US">
                <a:hlinkClick r:id="rId3"/>
              </a:rPr>
              <a:t>https://www.cs.toronto.edu/~rsalakhu/papers/srivastava14a.pdf</a:t>
            </a:r>
            <a:endParaRPr lang="pt-BR" altLang="en-US"/>
          </a:p>
        </p:txBody>
      </p:sp>
      <p:sp>
        <p:nvSpPr>
          <p:cNvPr id="59395" name="Espaço Reservado para Número de Slide 3">
            <a:extLst>
              <a:ext uri="{FF2B5EF4-FFF2-40B4-BE49-F238E27FC236}">
                <a16:creationId xmlns:a16="http://schemas.microsoft.com/office/drawing/2014/main" id="{74C97FAD-1B8B-57B0-E302-951D867645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705094-6C26-CE42-8689-A8ADC92A0EA8}" type="slidenum">
              <a:rPr lang="pt-BR" altLang="pt-BR">
                <a:latin typeface="Calibri" panose="020F0502020204030204" pitchFamily="34" charset="0"/>
              </a:rPr>
              <a:pPr/>
              <a:t>26</a:t>
            </a:fld>
            <a:endParaRPr lang="pt-BR" altLang="pt-BR">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Espaço Reservado para Imagem de Slide 1">
            <a:extLst>
              <a:ext uri="{FF2B5EF4-FFF2-40B4-BE49-F238E27FC236}">
                <a16:creationId xmlns:a16="http://schemas.microsoft.com/office/drawing/2014/main" id="{6D77FD25-196B-45BF-DE3E-5AE8446F6D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Espaço Reservado para Anotações 2">
            <a:extLst>
              <a:ext uri="{FF2B5EF4-FFF2-40B4-BE49-F238E27FC236}">
                <a16:creationId xmlns:a16="http://schemas.microsoft.com/office/drawing/2014/main" id="{DB0B1D65-DE7F-4A08-72EE-2225157152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Referências –</a:t>
            </a:r>
          </a:p>
          <a:p>
            <a:endParaRPr lang="pt-BR" altLang="en-US"/>
          </a:p>
          <a:p>
            <a:r>
              <a:rPr lang="pt-BR" altLang="en-US"/>
              <a:t>https://towardsdatascience.com/a-look-at-gradient-descent-and-rmsprop-optimizers-f77d483ef08b</a:t>
            </a:r>
          </a:p>
          <a:p>
            <a:endParaRPr lang="pt-BR" altLang="en-US"/>
          </a:p>
          <a:p>
            <a:r>
              <a:rPr lang="pt-BR" altLang="en-US"/>
              <a:t>https://machinelearningmastery.com/adam-optimization-algorithm-for-deep-learning/</a:t>
            </a:r>
          </a:p>
          <a:p>
            <a:endParaRPr lang="pt-BR" altLang="en-US"/>
          </a:p>
        </p:txBody>
      </p:sp>
      <p:sp>
        <p:nvSpPr>
          <p:cNvPr id="61443" name="Espaço Reservado para Número de Slide 3">
            <a:extLst>
              <a:ext uri="{FF2B5EF4-FFF2-40B4-BE49-F238E27FC236}">
                <a16:creationId xmlns:a16="http://schemas.microsoft.com/office/drawing/2014/main" id="{E3E658EC-ECB7-83DF-9DDA-3B3A9F6BFF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4EA3AC5-1C8B-FF47-BF74-EC8AB32DE26D}" type="slidenum">
              <a:rPr lang="pt-BR" altLang="pt-BR">
                <a:latin typeface="Calibri" panose="020F0502020204030204" pitchFamily="34" charset="0"/>
              </a:rPr>
              <a:pPr/>
              <a:t>27</a:t>
            </a:fld>
            <a:endParaRPr lang="pt-BR" altLang="pt-BR">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Espaço Reservado para Imagem de Slide 1">
            <a:extLst>
              <a:ext uri="{FF2B5EF4-FFF2-40B4-BE49-F238E27FC236}">
                <a16:creationId xmlns:a16="http://schemas.microsoft.com/office/drawing/2014/main" id="{12C69FE0-4B66-DC5E-EB6B-0EFCA07661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Espaço Reservado para Anotações 2">
            <a:extLst>
              <a:ext uri="{FF2B5EF4-FFF2-40B4-BE49-F238E27FC236}">
                <a16:creationId xmlns:a16="http://schemas.microsoft.com/office/drawing/2014/main" id="{683769FD-8E7F-23CF-649E-C9D04C3A0B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Topologias mais utilizadas -</a:t>
            </a:r>
          </a:p>
          <a:p>
            <a:endParaRPr lang="pt-BR" altLang="en-US"/>
          </a:p>
          <a:p>
            <a:r>
              <a:rPr lang="pt-BR" altLang="en-US"/>
              <a:t>https://towardsdatascience.com/the-mostly-complete-chart-of-neural-networks-explained-3fb6f2367464</a:t>
            </a:r>
          </a:p>
          <a:p>
            <a:endParaRPr lang="pt-BR" altLang="en-US"/>
          </a:p>
        </p:txBody>
      </p:sp>
      <p:sp>
        <p:nvSpPr>
          <p:cNvPr id="63491" name="Espaço Reservado para Número de Slide 3">
            <a:extLst>
              <a:ext uri="{FF2B5EF4-FFF2-40B4-BE49-F238E27FC236}">
                <a16:creationId xmlns:a16="http://schemas.microsoft.com/office/drawing/2014/main" id="{83A97B22-4630-B6A3-3A3B-3E9DA91CA9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B5CA54-69A8-EC49-A0B2-675F41009E7D}" type="slidenum">
              <a:rPr lang="pt-BR" altLang="pt-BR">
                <a:latin typeface="Calibri" panose="020F0502020204030204" pitchFamily="34" charset="0"/>
              </a:rPr>
              <a:pPr/>
              <a:t>28</a:t>
            </a:fld>
            <a:endParaRPr lang="pt-BR" altLang="pt-BR">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2739E181-E593-DFF1-A095-037E23D7DC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a:extLst>
              <a:ext uri="{FF2B5EF4-FFF2-40B4-BE49-F238E27FC236}">
                <a16:creationId xmlns:a16="http://schemas.microsoft.com/office/drawing/2014/main" id="{8084BB38-2E9F-AA7B-E21C-5984487F96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Ref simplificada: https://missinglink.ai/guides/neural-network-concepts/7-types-neural-network-activation-functions-right/</a:t>
            </a:r>
          </a:p>
        </p:txBody>
      </p:sp>
      <p:sp>
        <p:nvSpPr>
          <p:cNvPr id="65539" name="Slide Number Placeholder 3">
            <a:extLst>
              <a:ext uri="{FF2B5EF4-FFF2-40B4-BE49-F238E27FC236}">
                <a16:creationId xmlns:a16="http://schemas.microsoft.com/office/drawing/2014/main" id="{41A4FA3F-CA87-8449-8B59-B3A51C1273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FC9161-827B-4E45-AD67-BCE809BDA108}" type="slidenum">
              <a:rPr lang="pt-BR" altLang="pt-BR">
                <a:latin typeface="Calibri" panose="020F0502020204030204" pitchFamily="34" charset="0"/>
              </a:rPr>
              <a:pPr/>
              <a:t>29</a:t>
            </a:fld>
            <a:endParaRPr lang="pt-BR" altLang="pt-BR">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E99112FB-B484-2ECB-4656-EF3B32573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a:extLst>
              <a:ext uri="{FF2B5EF4-FFF2-40B4-BE49-F238E27FC236}">
                <a16:creationId xmlns:a16="http://schemas.microsoft.com/office/drawing/2014/main" id="{EEA3F578-D2B5-C8CF-F558-4D05A4BD35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Dito isto, combinar qualquer função que seja diferenciável é possível;</a:t>
            </a:r>
          </a:p>
          <a:p>
            <a:pPr marL="171450" indent="-171450">
              <a:buFontTx/>
              <a:buChar char="-"/>
            </a:pPr>
            <a:endParaRPr lang="en-US" altLang="en-US"/>
          </a:p>
          <a:p>
            <a:pPr marL="171450" indent="-171450">
              <a:buFontTx/>
              <a:buChar char="-"/>
            </a:pPr>
            <a:r>
              <a:rPr lang="en-US" altLang="en-US"/>
              <a:t>Nem sempre é conveniente ou inteligente.</a:t>
            </a:r>
          </a:p>
        </p:txBody>
      </p:sp>
      <p:sp>
        <p:nvSpPr>
          <p:cNvPr id="67587" name="Slide Number Placeholder 3">
            <a:extLst>
              <a:ext uri="{FF2B5EF4-FFF2-40B4-BE49-F238E27FC236}">
                <a16:creationId xmlns:a16="http://schemas.microsoft.com/office/drawing/2014/main" id="{6A80CF91-C371-9FD7-0A38-29B293DCA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67A5E7-0011-4F42-8290-943425EDF952}" type="slidenum">
              <a:rPr lang="pt-BR" altLang="pt-BR">
                <a:latin typeface="Calibri" panose="020F0502020204030204" pitchFamily="34" charset="0"/>
              </a:rPr>
              <a:pPr/>
              <a:t>30</a:t>
            </a:fld>
            <a:endParaRPr lang="pt-BR" altLang="pt-BR">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F2F12C75-17A0-01C3-5053-E550D0DE98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71310D88-F517-5EB3-5983-CCB771B22B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39" name="Slide Number Placeholder 3">
            <a:extLst>
              <a:ext uri="{FF2B5EF4-FFF2-40B4-BE49-F238E27FC236}">
                <a16:creationId xmlns:a16="http://schemas.microsoft.com/office/drawing/2014/main" id="{019EEC57-A5CA-7846-79E7-323F85DF3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1F6266F-DA25-E84C-BAB5-41ACCE245B41}" type="slidenum">
              <a:rPr lang="pt-BR" altLang="pt-BR">
                <a:latin typeface="Calibri" panose="020F0502020204030204" pitchFamily="34" charset="0"/>
              </a:rPr>
              <a:pPr/>
              <a:t>4</a:t>
            </a:fld>
            <a:endParaRPr lang="pt-BR" altLang="pt-BR">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C237503E-2B35-016B-1A65-029DA802E5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a:extLst>
              <a:ext uri="{FF2B5EF4-FFF2-40B4-BE49-F238E27FC236}">
                <a16:creationId xmlns:a16="http://schemas.microsoft.com/office/drawing/2014/main" id="{6A9FFE9C-31F6-374F-FCDF-2BE01C6E97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69635" name="Slide Number Placeholder 3">
            <a:extLst>
              <a:ext uri="{FF2B5EF4-FFF2-40B4-BE49-F238E27FC236}">
                <a16:creationId xmlns:a16="http://schemas.microsoft.com/office/drawing/2014/main" id="{2F118BBD-27F1-CFD0-7CF7-6B08B30A80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0D8973-CFCF-9B4A-AC52-08DF725D873C}" type="slidenum">
              <a:rPr lang="pt-BR" altLang="pt-BR">
                <a:latin typeface="Calibri" panose="020F0502020204030204" pitchFamily="34" charset="0"/>
              </a:rPr>
              <a:pPr/>
              <a:t>31</a:t>
            </a:fld>
            <a:endParaRPr lang="pt-BR" altLang="pt-BR">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394F235D-18F6-4176-4126-14872FB6D1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a:extLst>
              <a:ext uri="{FF2B5EF4-FFF2-40B4-BE49-F238E27FC236}">
                <a16:creationId xmlns:a16="http://schemas.microsoft.com/office/drawing/2014/main" id="{9446CBC2-F39D-CD95-2365-494B949E10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1683" name="Slide Number Placeholder 3">
            <a:extLst>
              <a:ext uri="{FF2B5EF4-FFF2-40B4-BE49-F238E27FC236}">
                <a16:creationId xmlns:a16="http://schemas.microsoft.com/office/drawing/2014/main" id="{18459081-6C84-6E1A-2C9F-0C604EABAB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5B2C41-AC07-E042-9CB9-D1970155AF67}" type="slidenum">
              <a:rPr lang="pt-BR" altLang="pt-BR">
                <a:latin typeface="Calibri" panose="020F0502020204030204" pitchFamily="34" charset="0"/>
              </a:rPr>
              <a:pPr/>
              <a:t>32</a:t>
            </a:fld>
            <a:endParaRPr lang="pt-BR" altLang="pt-BR">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390DBE0F-A9D7-1579-2775-62031D4883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a:extLst>
              <a:ext uri="{FF2B5EF4-FFF2-40B4-BE49-F238E27FC236}">
                <a16:creationId xmlns:a16="http://schemas.microsoft.com/office/drawing/2014/main" id="{3C7C028A-4A16-8EFA-7C36-78719B6CAD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Gradientes fortes: 0 ou 1;</a:t>
            </a:r>
          </a:p>
          <a:p>
            <a:pPr marL="171450" indent="-171450">
              <a:buFontTx/>
              <a:buChar char="-"/>
            </a:pPr>
            <a:endParaRPr lang="en-US" altLang="en-US"/>
          </a:p>
          <a:p>
            <a:pPr marL="171450" indent="-171450">
              <a:buFontTx/>
              <a:buChar char="-"/>
            </a:pPr>
            <a:r>
              <a:rPr lang="en-US" altLang="en-US"/>
              <a:t>Gradientes rápidos: apenas uma comparação binária. Não é diferenciável em 0, mas não é um grande problema;</a:t>
            </a:r>
          </a:p>
          <a:p>
            <a:pPr marL="171450" indent="-171450">
              <a:buFontTx/>
              <a:buChar char="-"/>
            </a:pPr>
            <a:endParaRPr lang="en-US" altLang="en-US"/>
          </a:p>
          <a:p>
            <a:pPr marL="171450" indent="-171450">
              <a:buFontTx/>
              <a:buChar char="-"/>
            </a:pPr>
            <a:r>
              <a:rPr lang="en-US" altLang="en-US"/>
              <a:t>◦ Uma ativação de precisamente 0 raramente acontece com pesos diferentes de zero, e se isso acontecer, escolhemos uma convenção;</a:t>
            </a:r>
          </a:p>
          <a:p>
            <a:pPr marL="171450" indent="-171450">
              <a:buFontTx/>
              <a:buChar char="-"/>
            </a:pPr>
            <a:endParaRPr lang="en-US" altLang="en-US"/>
          </a:p>
          <a:p>
            <a:pPr marL="171450" indent="-171450">
              <a:buFontTx/>
              <a:buChar char="-"/>
            </a:pPr>
            <a:r>
              <a:rPr lang="en-US" altLang="en-US"/>
              <a:t>Neurônios mortos é um problema;</a:t>
            </a:r>
          </a:p>
          <a:p>
            <a:pPr marL="171450" indent="-171450">
              <a:buFontTx/>
              <a:buChar char="-"/>
            </a:pPr>
            <a:r>
              <a:rPr lang="en-US" altLang="en-US"/>
              <a:t>◦ Gradientes grandes podem causar a morte de um neurônio. Taxas de aprendizado mais altas podem ser benéficas;</a:t>
            </a:r>
          </a:p>
          <a:p>
            <a:pPr marL="171450" indent="-171450">
              <a:buFontTx/>
              <a:buChar char="-"/>
            </a:pPr>
            <a:r>
              <a:rPr lang="en-US" altLang="en-US"/>
              <a:t>◦ Assumindo uma camada linear antes de ReLU ℎ (𝑥) = max 0, 𝑤𝑥 + 𝑏, certifique-se de que o termo de polarização 𝑏 seja inicializado com um valor inicial pequeno, 𝑒. 𝑔. 0,1 </a:t>
            </a:r>
            <a:r>
              <a:rPr lang="en-US" altLang="en-US">
                <a:sym typeface="Wingdings" pitchFamily="2" charset="2"/>
              </a:rPr>
              <a:t></a:t>
            </a:r>
            <a:r>
              <a:rPr lang="en-US" altLang="en-US"/>
              <a:t> mais provável que a ReLU seja positiva e, portanto, não haja gradiente nulo;</a:t>
            </a:r>
          </a:p>
          <a:p>
            <a:pPr marL="171450" indent="-171450">
              <a:buFontTx/>
              <a:buChar char="-"/>
            </a:pPr>
            <a:endParaRPr lang="en-US" altLang="en-US"/>
          </a:p>
          <a:p>
            <a:pPr marL="171450" indent="-171450">
              <a:buFontTx/>
              <a:buChar char="-"/>
            </a:pPr>
            <a:r>
              <a:rPr lang="en-US" altLang="en-US"/>
              <a:t>Atualmente ReLU é a não-linearidade padrão.</a:t>
            </a:r>
          </a:p>
        </p:txBody>
      </p:sp>
      <p:sp>
        <p:nvSpPr>
          <p:cNvPr id="73731" name="Slide Number Placeholder 3">
            <a:extLst>
              <a:ext uri="{FF2B5EF4-FFF2-40B4-BE49-F238E27FC236}">
                <a16:creationId xmlns:a16="http://schemas.microsoft.com/office/drawing/2014/main" id="{DB480D32-5325-06E0-788B-F0B68FF9D9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D4CEEC-EDC0-B14D-A279-EA39E240156B}" type="slidenum">
              <a:rPr lang="pt-BR" altLang="pt-BR">
                <a:latin typeface="Calibri" panose="020F0502020204030204" pitchFamily="34" charset="0"/>
              </a:rPr>
              <a:pPr/>
              <a:t>33</a:t>
            </a:fld>
            <a:endParaRPr lang="pt-BR" altLang="pt-BR">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4144D73F-3D8A-783F-3F7B-8A17E1EB21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579F5D6-FB18-16D3-8A3C-A5DA18D69C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5779" name="Slide Number Placeholder 3">
            <a:extLst>
              <a:ext uri="{FF2B5EF4-FFF2-40B4-BE49-F238E27FC236}">
                <a16:creationId xmlns:a16="http://schemas.microsoft.com/office/drawing/2014/main" id="{E1C300D4-BEA5-B9D8-716A-443B3AC32C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C8ACDF-E3C4-474B-8255-DBBF21A4662A}" type="slidenum">
              <a:rPr lang="pt-BR" altLang="pt-BR">
                <a:latin typeface="Calibri" panose="020F0502020204030204" pitchFamily="34" charset="0"/>
              </a:rPr>
              <a:pPr/>
              <a:t>34</a:t>
            </a:fld>
            <a:endParaRPr lang="pt-BR" altLang="pt-BR">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1D280A8F-1A41-42BC-1375-761D13310E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41383E8C-F4C4-DEFB-6939-7231D5F52F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Soft approximation (softplus): 𝑎 = ℎ(𝑥) = ln 1 + 𝑒𝑥</a:t>
            </a:r>
          </a:p>
          <a:p>
            <a:pPr marL="171450" indent="-171450">
              <a:buFontTx/>
              <a:buChar char="-"/>
            </a:pPr>
            <a:endParaRPr lang="en-US" altLang="en-US"/>
          </a:p>
          <a:p>
            <a:pPr marL="171450" indent="-171450">
              <a:buFontTx/>
              <a:buChar char="-"/>
            </a:pPr>
            <a:r>
              <a:rPr lang="en-US" altLang="en-US"/>
              <a:t>Noisy ReLU: 𝑎 = ℎ 𝑥 = max 0, x + </a:t>
            </a:r>
            <a:r>
              <a:rPr lang="el-GR" altLang="en-US"/>
              <a:t>ε , ε~𝛮(0, σ(</a:t>
            </a:r>
            <a:r>
              <a:rPr lang="en-US" altLang="en-US"/>
              <a:t>x))</a:t>
            </a:r>
          </a:p>
          <a:p>
            <a:pPr marL="171450" indent="-171450">
              <a:buFontTx/>
              <a:buChar char="-"/>
            </a:pPr>
            <a:endParaRPr lang="en-US" altLang="en-US"/>
          </a:p>
          <a:p>
            <a:pPr marL="171450" indent="-171450">
              <a:buFontTx/>
              <a:buChar char="-"/>
            </a:pPr>
            <a:r>
              <a:rPr lang="en-US" altLang="en-US"/>
              <a:t>Leaky ReLU: 𝑎 = ℎ 𝑥 = </a:t>
            </a:r>
            <a:r>
              <a:rPr lang="am-ET" altLang="en-US"/>
              <a:t>ቊ𝑥, 𝑖𝑓 𝑥&gt; 00.01𝑥 𝑜𝑡ℎ𝑒𝑟𝑤𝑖𝑠𝑒</a:t>
            </a:r>
            <a:endParaRPr lang="en-US" altLang="en-US"/>
          </a:p>
          <a:p>
            <a:pPr marL="171450" indent="-171450">
              <a:buFontTx/>
              <a:buChar char="-"/>
            </a:pPr>
            <a:endParaRPr lang="en-US" altLang="en-US"/>
          </a:p>
          <a:p>
            <a:pPr marL="171450" indent="-171450">
              <a:buFontTx/>
              <a:buChar char="-"/>
            </a:pPr>
            <a:r>
              <a:rPr lang="en-US" altLang="en-US"/>
              <a:t>Parametric ReLu: 𝑎 = ℎ 𝑥 = </a:t>
            </a:r>
            <a:r>
              <a:rPr lang="am-ET" altLang="en-US"/>
              <a:t>ቊ𝑥, 𝑖𝑓 𝑥&gt; 0𝛽𝑥 𝑜𝑡ℎ𝑒𝑟𝑤𝑖𝑠𝑒 (</a:t>
            </a:r>
            <a:r>
              <a:rPr lang="en-US" altLang="en-US"/>
              <a:t>parameter 𝛽 is trainable)</a:t>
            </a:r>
          </a:p>
        </p:txBody>
      </p:sp>
      <p:sp>
        <p:nvSpPr>
          <p:cNvPr id="77827" name="Slide Number Placeholder 3">
            <a:extLst>
              <a:ext uri="{FF2B5EF4-FFF2-40B4-BE49-F238E27FC236}">
                <a16:creationId xmlns:a16="http://schemas.microsoft.com/office/drawing/2014/main" id="{CF7DC5B3-738A-6A99-BE99-E19DA758AB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6D6586-09F6-EB42-9E86-26B4A72F5EA5}" type="slidenum">
              <a:rPr lang="pt-BR" altLang="pt-BR">
                <a:latin typeface="Calibri" panose="020F0502020204030204" pitchFamily="34" charset="0"/>
              </a:rPr>
              <a:pPr/>
              <a:t>35</a:t>
            </a:fld>
            <a:endParaRPr lang="pt-BR" altLang="pt-BR">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7C6C7769-CAB1-80BB-B06F-F84DCBB03B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595AC2B7-CD93-1740-44CF-C1A9D17CC1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79875" name="Slide Number Placeholder 3">
            <a:extLst>
              <a:ext uri="{FF2B5EF4-FFF2-40B4-BE49-F238E27FC236}">
                <a16:creationId xmlns:a16="http://schemas.microsoft.com/office/drawing/2014/main" id="{6EA2B04E-82DE-690D-BA25-FB16AD9D77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D55DF4-D168-2745-B99A-F013D46F5233}" type="slidenum">
              <a:rPr lang="pt-BR" altLang="pt-BR">
                <a:latin typeface="Calibri" panose="020F0502020204030204" pitchFamily="34" charset="0"/>
              </a:rPr>
              <a:pPr/>
              <a:t>36</a:t>
            </a:fld>
            <a:endParaRPr lang="pt-BR" altLang="pt-BR">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EF92603B-C199-1D20-214F-71EB051DBE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8FB33F19-4A1C-B26F-5C66-197D1BED8C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Ref. Vanishing Gradient (Dissipação do Gradiente): http://deeplearningbook.com.br/o-problema-da-dissipacao-do-gradiente/ </a:t>
            </a:r>
          </a:p>
        </p:txBody>
      </p:sp>
      <p:sp>
        <p:nvSpPr>
          <p:cNvPr id="81923" name="Slide Number Placeholder 3">
            <a:extLst>
              <a:ext uri="{FF2B5EF4-FFF2-40B4-BE49-F238E27FC236}">
                <a16:creationId xmlns:a16="http://schemas.microsoft.com/office/drawing/2014/main" id="{18D44E65-76B1-F33C-8C91-BEC6C99532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C2DAD1-DCDA-C548-ACCC-8C487FFFD72C}" type="slidenum">
              <a:rPr lang="pt-BR" altLang="pt-BR">
                <a:latin typeface="Calibri" panose="020F0502020204030204" pitchFamily="34" charset="0"/>
              </a:rPr>
              <a:pPr/>
              <a:t>37</a:t>
            </a:fld>
            <a:endParaRPr lang="pt-BR" altLang="pt-BR">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764D23BE-9A91-926D-185F-74C96D72D9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A607ECE8-2858-3D56-3EB4-D0B555C589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83971" name="Slide Number Placeholder 3">
            <a:extLst>
              <a:ext uri="{FF2B5EF4-FFF2-40B4-BE49-F238E27FC236}">
                <a16:creationId xmlns:a16="http://schemas.microsoft.com/office/drawing/2014/main" id="{E6142895-6EE2-B09E-0C31-CFAD7F9AE5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44DC38-063F-1247-AF2E-88FC0BF44DA5}" type="slidenum">
              <a:rPr lang="pt-BR" altLang="pt-BR">
                <a:latin typeface="Calibri" panose="020F0502020204030204" pitchFamily="34" charset="0"/>
              </a:rPr>
              <a:pPr/>
              <a:t>38</a:t>
            </a:fld>
            <a:endParaRPr lang="pt-BR" altLang="pt-BR">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34075CD8-A264-AB0C-9E90-A40DF4622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2FB57723-5E39-E3EF-9417-FF8E185601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 forma funcional é muito semelhante: 𝑡𝑎𝑛ℎ 𝑥 = 2𝜎 2𝑥 – 1.</a:t>
            </a:r>
          </a:p>
          <a:p>
            <a:pPr marL="171450" indent="-171450">
              <a:buFontTx/>
              <a:buChar char="-"/>
            </a:pPr>
            <a:r>
              <a:rPr lang="en-US" altLang="en-US"/>
              <a:t>o 𝑡𝑎𝑛ℎ 𝑥 tem melhor saída [−1, +1];</a:t>
            </a:r>
          </a:p>
          <a:p>
            <a:pPr marL="171450" indent="-171450">
              <a:buFontTx/>
              <a:buChar char="-"/>
            </a:pPr>
            <a:r>
              <a:rPr lang="en-US" altLang="en-US"/>
              <a:t>◦ Gradientes mais fortes, porque os dados estão centrados em torno de 0 (não 0,5);</a:t>
            </a:r>
          </a:p>
          <a:p>
            <a:pPr marL="171450" indent="-171450">
              <a:buFontTx/>
              <a:buChar char="-"/>
            </a:pPr>
            <a:r>
              <a:rPr lang="en-US" altLang="en-US"/>
              <a:t>◦ Menos viéses “positivos” para os neurônios de camada oculta, já que as saídas atuais podem ser positivas e negativas (mais provável que tenha média zero no final).</a:t>
            </a:r>
          </a:p>
          <a:p>
            <a:pPr marL="171450" indent="-171450">
              <a:buFontTx/>
              <a:buChar char="-"/>
            </a:pPr>
            <a:endParaRPr lang="en-US" altLang="en-US"/>
          </a:p>
          <a:p>
            <a:pPr marL="171450" indent="-171450">
              <a:buFontTx/>
              <a:buChar char="-"/>
            </a:pPr>
            <a:r>
              <a:rPr lang="en-US" altLang="en-US"/>
              <a:t>Ambos saturam no extremo -&gt; 0 gradientes “overconfident” (excesso de confiança), sem necessariamente estar correto.</a:t>
            </a:r>
          </a:p>
          <a:p>
            <a:pPr marL="171450" indent="-171450">
              <a:buFontTx/>
              <a:buChar char="-"/>
            </a:pPr>
            <a:r>
              <a:rPr lang="en-US" altLang="en-US"/>
              <a:t>◦ Especialmente ruim quando nas camadas intermediárias: por que um neurônio deveria ser excessivamente confiante, quando ele representa uma variável latente?</a:t>
            </a:r>
          </a:p>
          <a:p>
            <a:pPr marL="171450" indent="-171450">
              <a:buFontTx/>
              <a:buChar char="-"/>
            </a:pPr>
            <a:endParaRPr lang="en-US" altLang="en-US"/>
          </a:p>
          <a:p>
            <a:pPr marL="171450" indent="-171450">
              <a:buFontTx/>
              <a:buChar char="-"/>
            </a:pPr>
            <a:r>
              <a:rPr lang="en-US" altLang="en-US"/>
              <a:t>Os gradientes são &lt;1, portanto, em camadas profundas, a regra da cadeia retorna um gradiente total muito pequeno;</a:t>
            </a:r>
          </a:p>
          <a:p>
            <a:pPr marL="171450" indent="-171450">
              <a:buFontTx/>
              <a:buChar char="-"/>
            </a:pPr>
            <a:endParaRPr lang="en-US" altLang="en-US"/>
          </a:p>
          <a:p>
            <a:pPr marL="171450" indent="-171450">
              <a:buFontTx/>
              <a:buChar char="-"/>
            </a:pPr>
            <a:r>
              <a:rPr lang="en-US" altLang="en-US"/>
              <a:t>Dos dois, 𝑥 𝑥 permite uma melhor aprendizagem;</a:t>
            </a:r>
          </a:p>
          <a:p>
            <a:pPr marL="171450" indent="-171450">
              <a:buFontTx/>
              <a:buChar char="-"/>
            </a:pPr>
            <a:r>
              <a:rPr lang="en-US" altLang="en-US"/>
              <a:t>◦ Mas ainda assim, não é uma ótima escolha.</a:t>
            </a:r>
          </a:p>
        </p:txBody>
      </p:sp>
      <p:sp>
        <p:nvSpPr>
          <p:cNvPr id="86019" name="Slide Number Placeholder 3">
            <a:extLst>
              <a:ext uri="{FF2B5EF4-FFF2-40B4-BE49-F238E27FC236}">
                <a16:creationId xmlns:a16="http://schemas.microsoft.com/office/drawing/2014/main" id="{BCAA22DF-6E6B-7B12-FC0B-54D6DF6D73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29EF8A-1833-3A47-94F4-A6B119D0AD72}" type="slidenum">
              <a:rPr lang="pt-BR" altLang="pt-BR">
                <a:latin typeface="Calibri" panose="020F0502020204030204" pitchFamily="34" charset="0"/>
              </a:rPr>
              <a:pPr/>
              <a:t>39</a:t>
            </a:fld>
            <a:endParaRPr lang="pt-BR" altLang="pt-BR">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62812053-7C78-05C5-FE04-47B7475FA0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07789A67-4AA1-0BCF-3D03-A704793EB9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88067" name="Slide Number Placeholder 3">
            <a:extLst>
              <a:ext uri="{FF2B5EF4-FFF2-40B4-BE49-F238E27FC236}">
                <a16:creationId xmlns:a16="http://schemas.microsoft.com/office/drawing/2014/main" id="{1552FA69-1D2F-9453-4E85-6DDFA334DB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D26E1F1-E2F6-414C-85DA-B58616726F1B}" type="slidenum">
              <a:rPr lang="pt-BR" altLang="pt-BR">
                <a:latin typeface="Calibri" panose="020F0502020204030204" pitchFamily="34" charset="0"/>
              </a:rPr>
              <a:pPr/>
              <a:t>40</a:t>
            </a:fld>
            <a:endParaRPr lang="pt-BR" altLang="pt-BR">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3300158C-4D94-A216-2CCB-D9FDA20952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3C1A1A16-691E-8D53-CBB1-02957DB396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6387" name="Slide Number Placeholder 3">
            <a:extLst>
              <a:ext uri="{FF2B5EF4-FFF2-40B4-BE49-F238E27FC236}">
                <a16:creationId xmlns:a16="http://schemas.microsoft.com/office/drawing/2014/main" id="{D4FF1D22-58DD-449D-13DD-36D1D3DF24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ED4F95-0D0C-5947-BC5E-6CEEC355F287}" type="slidenum">
              <a:rPr lang="pt-BR" altLang="pt-BR">
                <a:latin typeface="Calibri" panose="020F0502020204030204" pitchFamily="34" charset="0"/>
              </a:rPr>
              <a:pPr/>
              <a:t>5</a:t>
            </a:fld>
            <a:endParaRPr lang="pt-BR" altLang="pt-BR">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7E58B306-E7F2-F8B2-03E0-AFE054CBEE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a:extLst>
              <a:ext uri="{FF2B5EF4-FFF2-40B4-BE49-F238E27FC236}">
                <a16:creationId xmlns:a16="http://schemas.microsoft.com/office/drawing/2014/main" id="{0D2BE246-0FD9-959C-2F9D-702BC02635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0115" name="Slide Number Placeholder 3">
            <a:extLst>
              <a:ext uri="{FF2B5EF4-FFF2-40B4-BE49-F238E27FC236}">
                <a16:creationId xmlns:a16="http://schemas.microsoft.com/office/drawing/2014/main" id="{17C6946E-2248-9629-D953-F915464AF7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433F4A-43B6-7247-8C77-39BC42BCCC48}" type="slidenum">
              <a:rPr lang="pt-BR" altLang="pt-BR">
                <a:latin typeface="Calibri" panose="020F0502020204030204" pitchFamily="34" charset="0"/>
              </a:rPr>
              <a:pPr/>
              <a:t>41</a:t>
            </a:fld>
            <a:endParaRPr lang="pt-BR" altLang="pt-BR">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F3A84221-F2F2-027B-063F-9388DCC877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2" name="Notes Placeholder 2">
            <a:extLst>
              <a:ext uri="{FF2B5EF4-FFF2-40B4-BE49-F238E27FC236}">
                <a16:creationId xmlns:a16="http://schemas.microsoft.com/office/drawing/2014/main" id="{7F751AA8-9FA9-0993-BBB1-CC003C6032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a:p>
            <a:pPr marL="171450" indent="-171450">
              <a:buFontTx/>
              <a:buChar char="-"/>
            </a:pPr>
            <a:r>
              <a:rPr lang="en-US" altLang="en-US"/>
              <a:t>Usado principalmente para medir a perda em tarefas de regressão;</a:t>
            </a:r>
          </a:p>
        </p:txBody>
      </p:sp>
      <p:sp>
        <p:nvSpPr>
          <p:cNvPr id="92163" name="Slide Number Placeholder 3">
            <a:extLst>
              <a:ext uri="{FF2B5EF4-FFF2-40B4-BE49-F238E27FC236}">
                <a16:creationId xmlns:a16="http://schemas.microsoft.com/office/drawing/2014/main" id="{3F150BB8-8497-AC80-C5D8-986071805A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475494-3701-ED42-8F22-8CBFDBF326D7}" type="slidenum">
              <a:rPr lang="pt-BR" altLang="pt-BR">
                <a:latin typeface="Calibri" panose="020F0502020204030204" pitchFamily="34" charset="0"/>
              </a:rPr>
              <a:pPr/>
              <a:t>42</a:t>
            </a:fld>
            <a:endParaRPr lang="pt-BR" altLang="pt-BR">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B6DA43CA-ACF5-6661-A994-6D7B158E03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A9FE9DD3-0759-C145-741E-45C09E4B31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4211" name="Slide Number Placeholder 3">
            <a:extLst>
              <a:ext uri="{FF2B5EF4-FFF2-40B4-BE49-F238E27FC236}">
                <a16:creationId xmlns:a16="http://schemas.microsoft.com/office/drawing/2014/main" id="{8D8E6FFD-134C-1DF5-E80D-54135CFEA1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6FEE8-82EF-264B-B5EC-60826E270262}" type="slidenum">
              <a:rPr lang="pt-BR" altLang="pt-BR">
                <a:latin typeface="Calibri" panose="020F0502020204030204" pitchFamily="34" charset="0"/>
              </a:rPr>
              <a:pPr/>
              <a:t>43</a:t>
            </a:fld>
            <a:endParaRPr lang="pt-BR" altLang="pt-BR">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7AE6FDDA-A0FF-73B1-6812-F8641FD1B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FC2B55FB-3732-BC25-AF36-621867E31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6259" name="Slide Number Placeholder 3">
            <a:extLst>
              <a:ext uri="{FF2B5EF4-FFF2-40B4-BE49-F238E27FC236}">
                <a16:creationId xmlns:a16="http://schemas.microsoft.com/office/drawing/2014/main" id="{F783576D-3BB6-5A2B-11C9-E39B6EC417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6A09B5-5A41-1A4F-9AD0-2F47FC69F5E4}" type="slidenum">
              <a:rPr lang="pt-BR" altLang="pt-BR">
                <a:latin typeface="Calibri" panose="020F0502020204030204" pitchFamily="34" charset="0"/>
              </a:rPr>
              <a:pPr/>
              <a:t>44</a:t>
            </a:fld>
            <a:endParaRPr lang="pt-BR" altLang="pt-BR">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2C626278-BF99-F0B5-0D04-17C228E685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Notes Placeholder 2">
            <a:extLst>
              <a:ext uri="{FF2B5EF4-FFF2-40B4-BE49-F238E27FC236}">
                <a16:creationId xmlns:a16="http://schemas.microsoft.com/office/drawing/2014/main" id="{E5BB250F-978B-8DBC-0D12-96AC9FFF63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98307" name="Slide Number Placeholder 3">
            <a:extLst>
              <a:ext uri="{FF2B5EF4-FFF2-40B4-BE49-F238E27FC236}">
                <a16:creationId xmlns:a16="http://schemas.microsoft.com/office/drawing/2014/main" id="{F9A4508B-9C76-523C-BBAE-8519D10156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94DFE6-4D59-264D-B92E-5BA40857BC37}" type="slidenum">
              <a:rPr lang="pt-BR" altLang="pt-BR">
                <a:latin typeface="Calibri" panose="020F0502020204030204" pitchFamily="34" charset="0"/>
              </a:rPr>
              <a:pPr/>
              <a:t>45</a:t>
            </a:fld>
            <a:endParaRPr lang="pt-BR" altLang="pt-BR">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EA39E4B6-E275-7D3F-99F0-F7B9E7506F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B03C55F9-7E4B-188C-5BD7-CC2E858AFC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0355" name="Slide Number Placeholder 3">
            <a:extLst>
              <a:ext uri="{FF2B5EF4-FFF2-40B4-BE49-F238E27FC236}">
                <a16:creationId xmlns:a16="http://schemas.microsoft.com/office/drawing/2014/main" id="{2309250F-9963-5C7F-A6A2-100876AE8D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D391BB-2DDD-C044-B615-CA9B80BFDE88}" type="slidenum">
              <a:rPr lang="pt-BR" altLang="pt-BR">
                <a:latin typeface="Calibri" panose="020F0502020204030204" pitchFamily="34" charset="0"/>
              </a:rPr>
              <a:pPr/>
              <a:t>46</a:t>
            </a:fld>
            <a:endParaRPr lang="pt-BR" altLang="pt-BR">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A2287CF7-2625-DF19-1BFB-32EC1567DC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2" name="Notes Placeholder 2">
            <a:extLst>
              <a:ext uri="{FF2B5EF4-FFF2-40B4-BE49-F238E27FC236}">
                <a16:creationId xmlns:a16="http://schemas.microsoft.com/office/drawing/2014/main" id="{90B56A7B-BAE2-71D9-B226-3EA84AA13D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2403" name="Slide Number Placeholder 3">
            <a:extLst>
              <a:ext uri="{FF2B5EF4-FFF2-40B4-BE49-F238E27FC236}">
                <a16:creationId xmlns:a16="http://schemas.microsoft.com/office/drawing/2014/main" id="{25BD78E6-9FA1-2701-F974-1FD35200EA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400D24-DDDB-8E4D-A2F1-05EE7AB2B23F}" type="slidenum">
              <a:rPr lang="pt-BR" altLang="pt-BR">
                <a:latin typeface="Calibri" panose="020F0502020204030204" pitchFamily="34" charset="0"/>
              </a:rPr>
              <a:pPr/>
              <a:t>47</a:t>
            </a:fld>
            <a:endParaRPr lang="pt-BR" altLang="pt-BR">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FCAAB8AF-C152-CDE8-BF3F-4DD9FBB80D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a:extLst>
              <a:ext uri="{FF2B5EF4-FFF2-40B4-BE49-F238E27FC236}">
                <a16:creationId xmlns:a16="http://schemas.microsoft.com/office/drawing/2014/main" id="{B7E5DA1C-5B8B-1145-8882-FAC21DF879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04451" name="Slide Number Placeholder 3">
            <a:extLst>
              <a:ext uri="{FF2B5EF4-FFF2-40B4-BE49-F238E27FC236}">
                <a16:creationId xmlns:a16="http://schemas.microsoft.com/office/drawing/2014/main" id="{C229CD04-93C5-1332-7C5C-72896A340B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1BEEE3-9D35-5543-A525-9588C1DE7387}" type="slidenum">
              <a:rPr lang="pt-BR" altLang="pt-BR">
                <a:latin typeface="Calibri" panose="020F0502020204030204" pitchFamily="34" charset="0"/>
              </a:rPr>
              <a:pPr/>
              <a:t>48</a:t>
            </a:fld>
            <a:endParaRPr lang="pt-BR" altLang="pt-BR">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3305E3E4-8F7B-998A-23C5-B564954487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8" name="Notes Placeholder 2">
            <a:extLst>
              <a:ext uri="{FF2B5EF4-FFF2-40B4-BE49-F238E27FC236}">
                <a16:creationId xmlns:a16="http://schemas.microsoft.com/office/drawing/2014/main" id="{44B76605-C936-AE38-5705-8F274B9448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Aprende gerando um sinal de erro que mede a diferença entre as previsões da rede e os valores desejados e, em seguida, usando este sinal de erro para alterar os pesos (ou parâmetros) para que as previsões fiquem mais precisas.</a:t>
            </a:r>
          </a:p>
        </p:txBody>
      </p:sp>
      <p:sp>
        <p:nvSpPr>
          <p:cNvPr id="106499" name="Slide Number Placeholder 3">
            <a:extLst>
              <a:ext uri="{FF2B5EF4-FFF2-40B4-BE49-F238E27FC236}">
                <a16:creationId xmlns:a16="http://schemas.microsoft.com/office/drawing/2014/main" id="{EBF3EA2B-D58C-3F32-FB08-D490BF199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9D3B50-0B23-624A-AE05-1DAC198BDC6F}" type="slidenum">
              <a:rPr lang="pt-BR" altLang="pt-BR">
                <a:latin typeface="Calibri" panose="020F0502020204030204" pitchFamily="34" charset="0"/>
              </a:rPr>
              <a:pPr/>
              <a:t>49</a:t>
            </a:fld>
            <a:endParaRPr lang="pt-BR" altLang="pt-BR">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5D9DEDE5-3F6C-198A-E782-78E190FFDC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6" name="Notes Placeholder 2">
            <a:extLst>
              <a:ext uri="{FF2B5EF4-FFF2-40B4-BE49-F238E27FC236}">
                <a16:creationId xmlns:a16="http://schemas.microsoft.com/office/drawing/2014/main" id="{2CF6223C-6CBD-68F5-F2CF-5C5FACDAA5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8547" name="Slide Number Placeholder 3">
            <a:extLst>
              <a:ext uri="{FF2B5EF4-FFF2-40B4-BE49-F238E27FC236}">
                <a16:creationId xmlns:a16="http://schemas.microsoft.com/office/drawing/2014/main" id="{AE1E1E5D-9066-CD1A-CBB0-A284598865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0DC36F-2547-8942-A792-DA15B650C3BA}" type="slidenum">
              <a:rPr lang="pt-BR" altLang="pt-BR">
                <a:latin typeface="Calibri" panose="020F0502020204030204" pitchFamily="34" charset="0"/>
              </a:rPr>
              <a:pPr/>
              <a:t>50</a:t>
            </a:fld>
            <a:endParaRPr lang="pt-BR" altLang="pt-BR">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E3D664B2-0780-9436-57A4-3A4781F134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BE693B98-F4EB-3A9B-7096-C872F63601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8435" name="Slide Number Placeholder 3">
            <a:extLst>
              <a:ext uri="{FF2B5EF4-FFF2-40B4-BE49-F238E27FC236}">
                <a16:creationId xmlns:a16="http://schemas.microsoft.com/office/drawing/2014/main" id="{D3C7E853-1D54-EA17-EA84-A65E35D8D3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369973-67E4-F448-B53B-ACD5CA7850BF}" type="slidenum">
              <a:rPr lang="pt-BR" altLang="pt-BR">
                <a:latin typeface="Calibri" panose="020F0502020204030204" pitchFamily="34" charset="0"/>
              </a:rPr>
              <a:pPr/>
              <a:t>6</a:t>
            </a:fld>
            <a:endParaRPr lang="pt-BR" altLang="pt-BR">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2D4EBA52-2D68-1329-BEE4-9E2FD7C03A37}"/>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Rectangle 3">
            <a:extLst>
              <a:ext uri="{FF2B5EF4-FFF2-40B4-BE49-F238E27FC236}">
                <a16:creationId xmlns:a16="http://schemas.microsoft.com/office/drawing/2014/main" id="{C94B66C9-0ADE-A5C0-BDDA-D0293D69CD66}"/>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3B1EFCFD-8130-12CE-AF92-8D54C70539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4D138678-76D5-D8FA-A666-0D1A08E80A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0483" name="Slide Number Placeholder 3">
            <a:extLst>
              <a:ext uri="{FF2B5EF4-FFF2-40B4-BE49-F238E27FC236}">
                <a16:creationId xmlns:a16="http://schemas.microsoft.com/office/drawing/2014/main" id="{E17E38F8-3A55-7D29-F491-A3DFE14B5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2FEBED-D86E-1841-B60A-0A5D63C39FEB}" type="slidenum">
              <a:rPr lang="pt-BR" altLang="pt-BR">
                <a:latin typeface="Calibri" panose="020F0502020204030204" pitchFamily="34" charset="0"/>
              </a:rPr>
              <a:pPr/>
              <a:t>7</a:t>
            </a:fld>
            <a:endParaRPr lang="pt-BR" altLang="pt-BR">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81A929E3-833E-7635-9166-530A6E3E0F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 A </a:t>
            </a:r>
            <a:r>
              <a:rPr lang="en-US" dirty="0" err="1"/>
              <a:t>função</a:t>
            </a:r>
            <a:r>
              <a:rPr lang="en-US" dirty="0"/>
              <a:t> de </a:t>
            </a:r>
            <a:r>
              <a:rPr lang="en-US" dirty="0" err="1"/>
              <a:t>ativação</a:t>
            </a:r>
            <a:r>
              <a:rPr lang="en-US" dirty="0"/>
              <a:t> </a:t>
            </a:r>
            <a:r>
              <a:rPr lang="en-US" dirty="0" err="1"/>
              <a:t>deve</a:t>
            </a:r>
            <a:r>
              <a:rPr lang="en-US" dirty="0"/>
              <a:t> </a:t>
            </a:r>
            <a:r>
              <a:rPr lang="en-US" dirty="0" err="1"/>
              <a:t>ser</a:t>
            </a:r>
            <a:r>
              <a:rPr lang="en-US" dirty="0"/>
              <a:t> (</a:t>
            </a:r>
            <a:r>
              <a:rPr lang="en-US" dirty="0" err="1"/>
              <a:t>pelo</a:t>
            </a:r>
            <a:r>
              <a:rPr lang="en-US" dirty="0"/>
              <a:t> </a:t>
            </a:r>
            <a:r>
              <a:rPr lang="en-US" dirty="0" err="1"/>
              <a:t>menos</a:t>
            </a:r>
            <a:r>
              <a:rPr lang="en-US" dirty="0"/>
              <a:t>) de </a:t>
            </a:r>
            <a:r>
              <a:rPr lang="en-US" dirty="0" err="1"/>
              <a:t>primeira</a:t>
            </a:r>
            <a:r>
              <a:rPr lang="en-US" dirty="0"/>
              <a:t> </a:t>
            </a:r>
            <a:r>
              <a:rPr lang="en-US" dirty="0" err="1"/>
              <a:t>ordem</a:t>
            </a:r>
            <a:r>
              <a:rPr lang="en-US" dirty="0"/>
              <a:t> </a:t>
            </a:r>
            <a:r>
              <a:rPr lang="en-US" dirty="0" err="1"/>
              <a:t>diferenciável</a:t>
            </a:r>
            <a:r>
              <a:rPr lang="en-US" dirty="0"/>
              <a:t> (</a:t>
            </a:r>
            <a:r>
              <a:rPr lang="en-US" dirty="0" err="1"/>
              <a:t>quase</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lugares</a:t>
            </a:r>
            <a:endParaRPr lang="en-US" dirty="0"/>
          </a:p>
          <a:p>
            <a:pPr>
              <a:defRPr/>
            </a:pPr>
            <a:endParaRPr lang="en-US" dirty="0"/>
          </a:p>
          <a:p>
            <a:pPr marL="171450" indent="-171450">
              <a:buFontTx/>
              <a:buChar char="-"/>
              <a:defRPr/>
            </a:pPr>
            <a:r>
              <a:rPr lang="en-US" dirty="0"/>
              <a:t>Para </a:t>
            </a:r>
            <a:r>
              <a:rPr lang="en-US" dirty="0" err="1"/>
              <a:t>uma</a:t>
            </a:r>
            <a:r>
              <a:rPr lang="en-US" dirty="0"/>
              <a:t> </a:t>
            </a:r>
            <a:r>
              <a:rPr lang="en-US" dirty="0" err="1"/>
              <a:t>retropropagação</a:t>
            </a:r>
            <a:r>
              <a:rPr lang="en-US" dirty="0"/>
              <a:t> </a:t>
            </a:r>
            <a:r>
              <a:rPr lang="en-US" dirty="0" err="1"/>
              <a:t>mais</a:t>
            </a:r>
            <a:r>
              <a:rPr lang="en-US" dirty="0"/>
              <a:t> </a:t>
            </a:r>
            <a:r>
              <a:rPr lang="en-US" dirty="0" err="1"/>
              <a:t>fácil</a:t>
            </a:r>
            <a:r>
              <a:rPr lang="en-US" dirty="0"/>
              <a:t> / </a:t>
            </a:r>
            <a:r>
              <a:rPr lang="en-US" dirty="0" err="1"/>
              <a:t>eficiente</a:t>
            </a:r>
            <a:r>
              <a:rPr lang="en-US" dirty="0"/>
              <a:t>, </a:t>
            </a:r>
            <a:r>
              <a:rPr lang="en-US" dirty="0" err="1"/>
              <a:t>armazene</a:t>
            </a:r>
            <a:r>
              <a:rPr lang="en-US" dirty="0"/>
              <a:t> a entrada do modulo</a:t>
            </a:r>
          </a:p>
          <a:p>
            <a:pPr marL="171450" indent="-171450">
              <a:buFontTx/>
              <a:buChar char="-"/>
              <a:defRPr/>
            </a:pPr>
            <a:r>
              <a:rPr lang="en-US" dirty="0" err="1"/>
              <a:t>fácil</a:t>
            </a:r>
            <a:r>
              <a:rPr lang="en-US" dirty="0"/>
              <a:t> de </a:t>
            </a:r>
            <a:r>
              <a:rPr lang="en-US" dirty="0" err="1"/>
              <a:t>obter</a:t>
            </a:r>
            <a:r>
              <a:rPr lang="en-US" dirty="0"/>
              <a:t> </a:t>
            </a:r>
            <a:r>
              <a:rPr lang="en-US" dirty="0" err="1"/>
              <a:t>saída</a:t>
            </a:r>
            <a:r>
              <a:rPr lang="en-US" dirty="0"/>
              <a:t> </a:t>
            </a:r>
            <a:r>
              <a:rPr lang="en-US" dirty="0" err="1"/>
              <a:t>rápida</a:t>
            </a:r>
            <a:r>
              <a:rPr lang="en-US" dirty="0"/>
              <a:t> do modulo</a:t>
            </a:r>
          </a:p>
          <a:p>
            <a:pPr marL="171450" indent="-171450">
              <a:buFontTx/>
              <a:buChar char="-"/>
              <a:defRPr/>
            </a:pPr>
            <a:r>
              <a:rPr lang="en-US" dirty="0" err="1"/>
              <a:t>fácil</a:t>
            </a:r>
            <a:r>
              <a:rPr lang="en-US" dirty="0"/>
              <a:t> de </a:t>
            </a:r>
            <a:r>
              <a:rPr lang="en-US" dirty="0" err="1"/>
              <a:t>calcular</a:t>
            </a:r>
            <a:r>
              <a:rPr lang="en-US" dirty="0"/>
              <a:t> </a:t>
            </a:r>
            <a:r>
              <a:rPr lang="en-US" dirty="0" err="1"/>
              <a:t>derivadas</a:t>
            </a:r>
            <a:endParaRPr lang="en-US" dirty="0"/>
          </a:p>
        </p:txBody>
      </p:sp>
      <p:sp>
        <p:nvSpPr>
          <p:cNvPr id="22531" name="Slide Number Placeholder 3">
            <a:extLst>
              <a:ext uri="{FF2B5EF4-FFF2-40B4-BE49-F238E27FC236}">
                <a16:creationId xmlns:a16="http://schemas.microsoft.com/office/drawing/2014/main" id="{8C367514-1C0F-EECD-4E99-3F10A1E7D3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438ED0-8099-804C-B4F4-132C876E9F51}" type="slidenum">
              <a:rPr lang="pt-BR" altLang="pt-BR">
                <a:latin typeface="Calibri" panose="020F0502020204030204" pitchFamily="34" charset="0"/>
              </a:rPr>
              <a:pPr/>
              <a:t>8</a:t>
            </a:fld>
            <a:endParaRPr lang="pt-BR" altLang="pt-BR">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4099004E-EECF-FA10-10CB-7DAB7839F2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C531C2E2-F47A-7A10-062D-8F030AE3B4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4579" name="Slide Number Placeholder 3">
            <a:extLst>
              <a:ext uri="{FF2B5EF4-FFF2-40B4-BE49-F238E27FC236}">
                <a16:creationId xmlns:a16="http://schemas.microsoft.com/office/drawing/2014/main" id="{92402E5D-928F-62CA-1272-9A51754AEC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98AF9C-EA70-FE48-A002-ECE9425310F7}" type="slidenum">
              <a:rPr lang="pt-BR" altLang="pt-BR">
                <a:latin typeface="Calibri" panose="020F0502020204030204" pitchFamily="34" charset="0"/>
              </a:rPr>
              <a:pPr/>
              <a:t>9</a:t>
            </a:fld>
            <a:endParaRPr lang="pt-BR" altLang="pt-B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19E77E37-FF6C-DB3A-E11C-C3C5012D7E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5F215623-9FD2-EB7B-C424-2A31E4C59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Passos: </a:t>
            </a:r>
          </a:p>
          <a:p>
            <a:pPr marL="171450" indent="-171450">
              <a:buFontTx/>
              <a:buChar char="-"/>
            </a:pPr>
            <a:endParaRPr lang="en-US" altLang="en-US"/>
          </a:p>
          <a:p>
            <a:pPr marL="171450" indent="-171450">
              <a:buFontTx/>
              <a:buChar char="-"/>
            </a:pPr>
            <a:r>
              <a:rPr lang="en-US" altLang="en-US"/>
              <a:t>Visite os módulos um por um a partir da entrada de dados</a:t>
            </a:r>
          </a:p>
          <a:p>
            <a:pPr marL="171450" indent="-171450">
              <a:buFontTx/>
              <a:buChar char="-"/>
            </a:pPr>
            <a:endParaRPr lang="en-US" altLang="en-US"/>
          </a:p>
          <a:p>
            <a:pPr marL="171450" indent="-171450">
              <a:buFontTx/>
              <a:buChar char="-"/>
            </a:pPr>
            <a:r>
              <a:rPr lang="en-US" altLang="en-US"/>
              <a:t>Alguns módulos podem ter várias entradas de vários módulos</a:t>
            </a:r>
          </a:p>
          <a:p>
            <a:pPr marL="171450" indent="-171450">
              <a:buFontTx/>
              <a:buChar char="-"/>
            </a:pPr>
            <a:endParaRPr lang="en-US" altLang="en-US"/>
          </a:p>
          <a:p>
            <a:pPr marL="171450" indent="-171450">
              <a:buFontTx/>
              <a:buChar char="-"/>
            </a:pPr>
            <a:r>
              <a:rPr lang="en-US" altLang="en-US"/>
              <a:t>Ativações de módulos de computação com a ordem correta</a:t>
            </a:r>
          </a:p>
          <a:p>
            <a:pPr marL="171450" indent="-171450">
              <a:buFontTx/>
              <a:buChar char="-"/>
            </a:pPr>
            <a:endParaRPr lang="en-US" altLang="en-US"/>
          </a:p>
          <a:p>
            <a:pPr marL="171450" indent="-171450">
              <a:buFontTx/>
              <a:buChar char="-"/>
            </a:pPr>
            <a:r>
              <a:rPr lang="en-US" altLang="en-US"/>
              <a:t>Certifique-se de que todas as entradas computadas no momento certo</a:t>
            </a:r>
          </a:p>
        </p:txBody>
      </p:sp>
      <p:sp>
        <p:nvSpPr>
          <p:cNvPr id="26627" name="Slide Number Placeholder 3">
            <a:extLst>
              <a:ext uri="{FF2B5EF4-FFF2-40B4-BE49-F238E27FC236}">
                <a16:creationId xmlns:a16="http://schemas.microsoft.com/office/drawing/2014/main" id="{E2097A78-2CEF-18EE-E169-AE50DBF34F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6865739-2CCE-CC44-B4D2-58EFCFC753B6}" type="slidenum">
              <a:rPr lang="pt-BR" altLang="pt-BR">
                <a:latin typeface="Calibri" panose="020F0502020204030204" pitchFamily="34" charset="0"/>
              </a:rPr>
              <a:pPr/>
              <a:t>10</a:t>
            </a:fld>
            <a:endParaRPr lang="pt-BR" altLang="pt-BR">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2046556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23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071904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049265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61252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231630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893437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2183032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49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16278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8208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084294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2205209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446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150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37327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449820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924553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720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180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09697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3727814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4302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20728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163854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66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697061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406972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64E4DB88-E5E1-5A0B-1489-6222EC1BCC98}"/>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ED36F8A2-C829-EC12-3DC6-19E3298BC399}"/>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9036BA6C-1140-4000-4B3B-61B8B507B13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4DBBFCA4-1835-5C27-B052-CD6C80482F4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44" r:id="rId1"/>
    <p:sldLayoutId id="2147485645" r:id="rId2"/>
    <p:sldLayoutId id="2147485646" r:id="rId3"/>
    <p:sldLayoutId id="2147485647" r:id="rId4"/>
    <p:sldLayoutId id="2147485648" r:id="rId5"/>
    <p:sldLayoutId id="2147485649" r:id="rId6"/>
    <p:sldLayoutId id="2147485650" r:id="rId7"/>
    <p:sldLayoutId id="2147485651" r:id="rId8"/>
    <p:sldLayoutId id="2147485652" r:id="rId9"/>
    <p:sldLayoutId id="2147485653"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4B6D7FAF-0059-3E7F-2275-6EB5F0FE444D}"/>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D3C7A1F8-6BE2-86D5-BA4C-628D3E1A02B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2D8B2C59-1D15-F742-AAF8-3E74A4397329}"/>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en-US" sz="2000" b="1"/>
              <a:t>TEMPLATE 2</a:t>
            </a:r>
          </a:p>
        </p:txBody>
      </p:sp>
      <p:pic>
        <p:nvPicPr>
          <p:cNvPr id="2053" name="Imagem 2">
            <a:extLst>
              <a:ext uri="{FF2B5EF4-FFF2-40B4-BE49-F238E27FC236}">
                <a16:creationId xmlns:a16="http://schemas.microsoft.com/office/drawing/2014/main" id="{DA94950E-FBCB-C623-A0BF-574DDC4BF22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54" r:id="rId1"/>
    <p:sldLayoutId id="2147485655" r:id="rId2"/>
    <p:sldLayoutId id="2147485656" r:id="rId3"/>
    <p:sldLayoutId id="2147485657" r:id="rId4"/>
    <p:sldLayoutId id="2147485658" r:id="rId5"/>
    <p:sldLayoutId id="2147485659" r:id="rId6"/>
    <p:sldLayoutId id="2147485660" r:id="rId7"/>
    <p:sldLayoutId id="2147485661" r:id="rId8"/>
    <p:sldLayoutId id="2147485662" r:id="rId9"/>
    <p:sldLayoutId id="2147485667" r:id="rId10"/>
    <p:sldLayoutId id="2147485663"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BF770F2F-FC3F-42A0-D799-A0E22AECF483}"/>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en-US"/>
              <a:t>Clique para editar o estilo do título mestre</a:t>
            </a:r>
          </a:p>
        </p:txBody>
      </p:sp>
      <p:sp>
        <p:nvSpPr>
          <p:cNvPr id="3075" name="Espaço Reservado para Texto 2">
            <a:extLst>
              <a:ext uri="{FF2B5EF4-FFF2-40B4-BE49-F238E27FC236}">
                <a16:creationId xmlns:a16="http://schemas.microsoft.com/office/drawing/2014/main" id="{7BC09CD5-9CFE-52A9-5712-1DF91CEE760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4" name="Espaço Reservado para Data 3">
            <a:extLst>
              <a:ext uri="{FF2B5EF4-FFF2-40B4-BE49-F238E27FC236}">
                <a16:creationId xmlns:a16="http://schemas.microsoft.com/office/drawing/2014/main" id="{1E8FD2D7-8D27-CD49-A092-5BAE7ADF748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9FAD9E3-C97E-DE44-9D04-CCFC96FA43D2}" type="datetimeFigureOut">
              <a:rPr lang="pt-BR"/>
              <a:pPr>
                <a:defRPr/>
              </a:pPr>
              <a:t>05/02/2025</a:t>
            </a:fld>
            <a:endParaRPr lang="pt-BR"/>
          </a:p>
        </p:txBody>
      </p:sp>
      <p:sp>
        <p:nvSpPr>
          <p:cNvPr id="5" name="Espaço Reservado para Rodapé 4">
            <a:extLst>
              <a:ext uri="{FF2B5EF4-FFF2-40B4-BE49-F238E27FC236}">
                <a16:creationId xmlns:a16="http://schemas.microsoft.com/office/drawing/2014/main" id="{04DD69A4-108D-3D44-9BF3-310F12A6339F}"/>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FE910E18-F97A-3642-8C9A-13C6F5510CF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7DD0244B-7919-F74F-88C0-058367742620}" type="slidenum">
              <a:rPr lang="pt-BR" altLang="pt-BR"/>
              <a:pPr/>
              <a:t>‹nº›</a:t>
            </a:fld>
            <a:endParaRPr lang="pt-BR" altLang="pt-BR"/>
          </a:p>
        </p:txBody>
      </p:sp>
      <p:pic>
        <p:nvPicPr>
          <p:cNvPr id="3079" name="Picture 2" descr="C:\Users\cl0817\Desktop\CoringasLogos.jpg">
            <a:extLst>
              <a:ext uri="{FF2B5EF4-FFF2-40B4-BE49-F238E27FC236}">
                <a16:creationId xmlns:a16="http://schemas.microsoft.com/office/drawing/2014/main" id="{01D782C1-0E4E-1841-FE18-64FB4F752DAE}"/>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7656522C-3CA1-48E6-0D4C-CF6581AA0BC4}"/>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E5B46CC-758E-5DEC-6776-ECA1A8F340E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68" r:id="rId1"/>
    <p:sldLayoutId id="2147485669" r:id="rId2"/>
    <p:sldLayoutId id="2147485670" r:id="rId3"/>
    <p:sldLayoutId id="2147485671" r:id="rId4"/>
    <p:sldLayoutId id="2147485672"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A3CA33C8-54E1-759D-359D-05465259D44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664" r:id="rId1"/>
    <p:sldLayoutId id="2147485666"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Imagem 2">
            <a:extLst>
              <a:ext uri="{FF2B5EF4-FFF2-40B4-BE49-F238E27FC236}">
                <a16:creationId xmlns:a16="http://schemas.microsoft.com/office/drawing/2014/main" id="{E2F0ADBA-15BD-3AA0-0B83-D3AEEF36A9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9144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Espaço Reservado para Texto 1">
            <a:extLst>
              <a:ext uri="{FF2B5EF4-FFF2-40B4-BE49-F238E27FC236}">
                <a16:creationId xmlns:a16="http://schemas.microsoft.com/office/drawing/2014/main" id="{C77442A3-DB20-A46F-59B9-87D284C7C6BF}"/>
              </a:ext>
            </a:extLst>
          </p:cNvPr>
          <p:cNvSpPr>
            <a:spLocks noGrp="1"/>
          </p:cNvSpPr>
          <p:nvPr>
            <p:ph type="body" sz="quarter" idx="10"/>
          </p:nvPr>
        </p:nvSpPr>
        <p:spPr bwMode="auto">
          <a:xfrm>
            <a:off x="3906838" y="2624138"/>
            <a:ext cx="2193925" cy="79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pt-BR"/>
              <a:t>Deep &amp; Reinforcement Learning</a:t>
            </a:r>
          </a:p>
          <a:p>
            <a:endParaRPr lang="pt-BR" altLang="en-US"/>
          </a:p>
        </p:txBody>
      </p:sp>
      <p:sp>
        <p:nvSpPr>
          <p:cNvPr id="8195" name="Espaço Reservado para Texto 4">
            <a:extLst>
              <a:ext uri="{FF2B5EF4-FFF2-40B4-BE49-F238E27FC236}">
                <a16:creationId xmlns:a16="http://schemas.microsoft.com/office/drawing/2014/main" id="{D670A5DE-A8FA-32B7-192D-3E7B5ABEA553}"/>
              </a:ext>
            </a:extLst>
          </p:cNvPr>
          <p:cNvSpPr txBox="1">
            <a:spLocks/>
          </p:cNvSpPr>
          <p:nvPr/>
        </p:nvSpPr>
        <p:spPr bwMode="auto">
          <a:xfrm>
            <a:off x="1619250" y="5805488"/>
            <a:ext cx="4573588"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r" eaLnBrk="1" hangingPunct="1">
              <a:spcBef>
                <a:spcPct val="20000"/>
              </a:spcBef>
              <a:buFont typeface="Arial" panose="020B0604020202020204" pitchFamily="34" charset="0"/>
              <a:buNone/>
            </a:pPr>
            <a:r>
              <a:rPr lang="nb-NO" altLang="en-US" sz="1200" b="1" dirty="0" err="1">
                <a:solidFill>
                  <a:srgbClr val="D9D9D9"/>
                </a:solidFill>
              </a:rPr>
              <a:t>Prof</a:t>
            </a:r>
            <a:r>
              <a:rPr lang="nb-NO" altLang="en-US" sz="1200" b="1" dirty="0">
                <a:solidFill>
                  <a:srgbClr val="D9D9D9"/>
                </a:solidFill>
              </a:rPr>
              <a:t> . Dr. Jos</a:t>
            </a:r>
            <a:r>
              <a:rPr lang="en-US" altLang="en-US" sz="1200" b="1" dirty="0" err="1">
                <a:solidFill>
                  <a:srgbClr val="D9D9D9"/>
                </a:solidFill>
              </a:rPr>
              <a:t>é</a:t>
            </a:r>
            <a:r>
              <a:rPr lang="en-US" altLang="en-US" sz="1200" b="1" dirty="0">
                <a:solidFill>
                  <a:srgbClr val="D9D9D9"/>
                </a:solidFill>
              </a:rPr>
              <a:t> Ahirton Lopes</a:t>
            </a:r>
            <a:r>
              <a:rPr lang="nb-NO" altLang="en-US" sz="1200" b="1" dirty="0">
                <a:solidFill>
                  <a:srgbClr val="D9D9D9"/>
                </a:solidFill>
              </a:rPr>
              <a:t> </a:t>
            </a:r>
          </a:p>
          <a:p>
            <a:pPr lvl="4" algn="r" eaLnBrk="1" hangingPunct="1">
              <a:spcBef>
                <a:spcPct val="20000"/>
              </a:spcBef>
              <a:buFont typeface="Arial" panose="020B0604020202020204" pitchFamily="34" charset="0"/>
              <a:buNone/>
            </a:pPr>
            <a:r>
              <a:rPr lang="nb-NO" altLang="en-US" sz="1200" dirty="0" err="1">
                <a:solidFill>
                  <a:srgbClr val="D9D9D9"/>
                </a:solidFill>
              </a:rPr>
              <a:t>ahirtonlopes@gmail.com</a:t>
            </a:r>
            <a:endParaRPr lang="nb-NO" altLang="en-US" sz="1200" dirty="0">
              <a:solidFill>
                <a:srgbClr val="D9D9D9"/>
              </a:solidFill>
            </a:endParaRPr>
          </a:p>
          <a:p>
            <a:pPr lvl="4" algn="r" eaLnBrk="1" hangingPunct="1">
              <a:spcBef>
                <a:spcPct val="20000"/>
              </a:spcBef>
              <a:buFont typeface="Arial" panose="020B0604020202020204" pitchFamily="34" charset="0"/>
              <a:buNone/>
            </a:pPr>
            <a:endParaRPr lang="nb-NO" altLang="en-US" sz="1200" dirty="0">
              <a:solidFill>
                <a:srgbClr val="D9D9D9"/>
              </a:solidFill>
            </a:endParaRPr>
          </a:p>
          <a:p>
            <a:pPr lvl="4" algn="r" eaLnBrk="1" hangingPunct="1">
              <a:spcBef>
                <a:spcPct val="20000"/>
              </a:spcBef>
              <a:buFont typeface="Arial" panose="020B0604020202020204" pitchFamily="34" charset="0"/>
              <a:buNone/>
            </a:pPr>
            <a:r>
              <a:rPr lang="nb-NO" altLang="en-US" sz="1200" dirty="0">
                <a:solidFill>
                  <a:srgbClr val="D9D9D9"/>
                </a:solidFill>
              </a:rPr>
              <a:t>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E3EAD69A-2F75-AED0-5EB6-1364D979EC67}"/>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5602" name="Picture 2">
            <a:extLst>
              <a:ext uri="{FF2B5EF4-FFF2-40B4-BE49-F238E27FC236}">
                <a16:creationId xmlns:a16="http://schemas.microsoft.com/office/drawing/2014/main" id="{7B00A1E0-EDDB-FC15-9D1B-4ED9DCB2C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1268413"/>
            <a:ext cx="2987675"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B3FBF1-07FF-2A44-BDAD-7F550E628BAC}"/>
              </a:ext>
            </a:extLst>
          </p:cNvPr>
          <p:cNvSpPr/>
          <p:nvPr/>
        </p:nvSpPr>
        <p:spPr>
          <a:xfrm>
            <a:off x="323850" y="1600200"/>
            <a:ext cx="5819775" cy="4524375"/>
          </a:xfrm>
          <a:prstGeom prst="rect">
            <a:avLst/>
          </a:prstGeom>
        </p:spPr>
        <p:txBody>
          <a:bodyPr>
            <a:spAutoFit/>
          </a:bodyPr>
          <a:lstStyle/>
          <a:p>
            <a:pPr>
              <a:defRPr/>
            </a:pPr>
            <a:r>
              <a:rPr lang="en-US" sz="2400" dirty="0"/>
              <a:t>- </a:t>
            </a:r>
            <a:r>
              <a:rPr lang="en-US" sz="2400" dirty="0" err="1"/>
              <a:t>Basta</a:t>
            </a:r>
            <a:r>
              <a:rPr lang="en-US" sz="2400" dirty="0"/>
              <a:t> </a:t>
            </a:r>
            <a:r>
              <a:rPr lang="en-US" sz="2400" dirty="0" err="1"/>
              <a:t>calcular</a:t>
            </a:r>
            <a:r>
              <a:rPr lang="en-US" sz="2400" dirty="0"/>
              <a:t> a </a:t>
            </a:r>
            <a:r>
              <a:rPr lang="en-US" sz="2400" dirty="0" err="1"/>
              <a:t>ativação</a:t>
            </a:r>
            <a:r>
              <a:rPr lang="en-US" sz="2400" dirty="0"/>
              <a:t> de </a:t>
            </a:r>
            <a:r>
              <a:rPr lang="en-US" sz="2400" dirty="0" err="1"/>
              <a:t>cada</a:t>
            </a:r>
            <a:r>
              <a:rPr lang="en-US" sz="2400" dirty="0"/>
              <a:t> </a:t>
            </a:r>
            <a:r>
              <a:rPr lang="en-US" sz="2400" dirty="0" err="1"/>
              <a:t>módulo</a:t>
            </a:r>
            <a:r>
              <a:rPr lang="en-US" sz="2400" dirty="0"/>
              <a:t> </a:t>
            </a:r>
            <a:r>
              <a:rPr lang="en-US" sz="2400" dirty="0" err="1"/>
              <a:t>na</a:t>
            </a:r>
            <a:r>
              <a:rPr lang="en-US" sz="2400" dirty="0"/>
              <a:t> </a:t>
            </a:r>
            <a:r>
              <a:rPr lang="en-US" sz="2400" dirty="0" err="1"/>
              <a:t>rede</a:t>
            </a:r>
            <a:r>
              <a:rPr lang="en-US" sz="2400" dirty="0"/>
              <a:t>:</a:t>
            </a:r>
          </a:p>
          <a:p>
            <a:pPr>
              <a:defRPr/>
            </a:pPr>
            <a:endParaRPr lang="en-US" sz="2400" dirty="0"/>
          </a:p>
          <a:p>
            <a:pPr>
              <a:defRPr/>
            </a:pPr>
            <a:r>
              <a:rPr lang="en-US" sz="2400" dirty="0"/>
              <a:t>𝑎𝑙 = </a:t>
            </a:r>
            <a:r>
              <a:rPr lang="en-US" sz="2400" dirty="0" err="1"/>
              <a:t>ℎ</a:t>
            </a:r>
            <a:r>
              <a:rPr lang="en-US" sz="2400" dirty="0"/>
              <a:t>𝑙 𝑥𝑙; 𝑤, </a:t>
            </a:r>
            <a:r>
              <a:rPr lang="en-US" sz="2400" dirty="0" err="1"/>
              <a:t>onde</a:t>
            </a:r>
            <a:r>
              <a:rPr lang="en-US" sz="2400" dirty="0"/>
              <a:t> 𝑎𝑙 = 𝑥𝑙 + 1</a:t>
            </a:r>
          </a:p>
          <a:p>
            <a:pPr>
              <a:defRPr/>
            </a:pPr>
            <a:endParaRPr lang="en-US" sz="2400" dirty="0"/>
          </a:p>
          <a:p>
            <a:pPr>
              <a:defRPr/>
            </a:pPr>
            <a:r>
              <a:rPr lang="en-US" sz="2400" dirty="0"/>
              <a:t>- </a:t>
            </a:r>
            <a:r>
              <a:rPr lang="en-US" sz="2400" dirty="0" err="1"/>
              <a:t>Precisamos</a:t>
            </a:r>
            <a:r>
              <a:rPr lang="en-US" sz="2400" dirty="0"/>
              <a:t> saber a </a:t>
            </a:r>
            <a:r>
              <a:rPr lang="en-US" sz="2400" dirty="0" err="1"/>
              <a:t>função</a:t>
            </a:r>
            <a:r>
              <a:rPr lang="en-US" sz="2400" dirty="0"/>
              <a:t> </a:t>
            </a:r>
            <a:r>
              <a:rPr lang="en-US" sz="2400" dirty="0" err="1"/>
              <a:t>exata</a:t>
            </a:r>
            <a:r>
              <a:rPr lang="en-US" sz="2400" dirty="0"/>
              <a:t> </a:t>
            </a:r>
            <a:r>
              <a:rPr lang="en-US" sz="2400" dirty="0" err="1"/>
              <a:t>por</a:t>
            </a:r>
            <a:r>
              <a:rPr lang="en-US" sz="2400" dirty="0"/>
              <a:t> </a:t>
            </a:r>
            <a:r>
              <a:rPr lang="en-US" sz="2400" dirty="0" err="1"/>
              <a:t>trás</a:t>
            </a:r>
            <a:r>
              <a:rPr lang="en-US" sz="2400" dirty="0"/>
              <a:t> de </a:t>
            </a:r>
            <a:r>
              <a:rPr lang="en-US" sz="2400" dirty="0" err="1"/>
              <a:t>cada</a:t>
            </a:r>
            <a:r>
              <a:rPr lang="en-US" sz="2400" dirty="0"/>
              <a:t> </a:t>
            </a:r>
            <a:r>
              <a:rPr lang="en-US" sz="2400" dirty="0" err="1"/>
              <a:t>módulo</a:t>
            </a:r>
            <a:r>
              <a:rPr lang="en-US" sz="2400" dirty="0"/>
              <a:t> </a:t>
            </a:r>
            <a:r>
              <a:rPr lang="en-US" sz="2400" dirty="0" err="1"/>
              <a:t>ℎ</a:t>
            </a:r>
            <a:r>
              <a:rPr lang="en-US" sz="2400" dirty="0"/>
              <a:t>𝑙 (…)</a:t>
            </a:r>
          </a:p>
          <a:p>
            <a:pPr>
              <a:defRPr/>
            </a:pPr>
            <a:endParaRPr lang="en-US" sz="2400" dirty="0"/>
          </a:p>
          <a:p>
            <a:pPr>
              <a:defRPr/>
            </a:pPr>
            <a:r>
              <a:rPr lang="en-US" sz="2400" dirty="0" err="1"/>
              <a:t>Operações</a:t>
            </a:r>
            <a:r>
              <a:rPr lang="en-US" sz="2400" dirty="0"/>
              <a:t> </a:t>
            </a:r>
            <a:r>
              <a:rPr lang="en-US" sz="2400" dirty="0" err="1"/>
              <a:t>Recursivas</a:t>
            </a:r>
            <a:r>
              <a:rPr lang="en-US" sz="2400" dirty="0"/>
              <a:t>:</a:t>
            </a:r>
          </a:p>
          <a:p>
            <a:pPr marL="342900" indent="-342900">
              <a:buFontTx/>
              <a:buChar char="-"/>
              <a:defRPr/>
            </a:pPr>
            <a:endParaRPr lang="en-US" sz="2400" dirty="0"/>
          </a:p>
          <a:p>
            <a:pPr marL="342900" indent="-342900">
              <a:buFontTx/>
              <a:buChar char="-"/>
              <a:defRPr/>
            </a:pPr>
            <a:r>
              <a:rPr lang="en-US" sz="2400" dirty="0"/>
              <a:t>A </a:t>
            </a:r>
            <a:r>
              <a:rPr lang="en-US" sz="2400" dirty="0" err="1"/>
              <a:t>saída</a:t>
            </a:r>
            <a:r>
              <a:rPr lang="en-US" sz="2400" dirty="0"/>
              <a:t> de um </a:t>
            </a:r>
            <a:r>
              <a:rPr lang="en-US" sz="2400" dirty="0" err="1"/>
              <a:t>módulo</a:t>
            </a:r>
            <a:r>
              <a:rPr lang="en-US" sz="2400" dirty="0"/>
              <a:t> </a:t>
            </a:r>
            <a:r>
              <a:rPr lang="en-US" sz="2400" dirty="0" err="1"/>
              <a:t>é</a:t>
            </a:r>
            <a:r>
              <a:rPr lang="en-US" sz="2400" dirty="0"/>
              <a:t> a entrada de outro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ítulo 1">
            <a:extLst>
              <a:ext uri="{FF2B5EF4-FFF2-40B4-BE49-F238E27FC236}">
                <a16:creationId xmlns:a16="http://schemas.microsoft.com/office/drawing/2014/main" id="{19BA1E7E-C2B2-11D5-5A9F-A9996F249F22}"/>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7650" name="Picture 3">
            <a:extLst>
              <a:ext uri="{FF2B5EF4-FFF2-40B4-BE49-F238E27FC236}">
                <a16:creationId xmlns:a16="http://schemas.microsoft.com/office/drawing/2014/main" id="{6BAA22AF-C5EA-5F97-DFF0-4D9FE0DC3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1901825"/>
            <a:ext cx="461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5">
            <a:extLst>
              <a:ext uri="{FF2B5EF4-FFF2-40B4-BE49-F238E27FC236}">
                <a16:creationId xmlns:a16="http://schemas.microsoft.com/office/drawing/2014/main" id="{F3FF636C-6CE7-FA0F-55D8-865FC82E1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3" y="3862388"/>
            <a:ext cx="5372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7">
            <a:extLst>
              <a:ext uri="{FF2B5EF4-FFF2-40B4-BE49-F238E27FC236}">
                <a16:creationId xmlns:a16="http://schemas.microsoft.com/office/drawing/2014/main" id="{C4F023A8-C63F-3420-0E63-B9B32888E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863" y="5651500"/>
            <a:ext cx="63754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8">
            <a:extLst>
              <a:ext uri="{FF2B5EF4-FFF2-40B4-BE49-F238E27FC236}">
                <a16:creationId xmlns:a16="http://schemas.microsoft.com/office/drawing/2014/main" id="{619FADE4-FDDB-D51F-8072-3ACA9BB073C5}"/>
              </a:ext>
            </a:extLst>
          </p:cNvPr>
          <p:cNvSpPr>
            <a:spLocks noChangeArrowheads="1"/>
          </p:cNvSpPr>
          <p:nvPr/>
        </p:nvSpPr>
        <p:spPr bwMode="auto">
          <a:xfrm>
            <a:off x="539750" y="1412875"/>
            <a:ext cx="81359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1800"/>
              <a:t>Como chegar em w? Aprendizagem baseada em gradientes!</a:t>
            </a:r>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r>
              <a:rPr lang="en-US" altLang="en-US" sz="1800"/>
              <a:t>Geralmente Máxima Verossimilhança no conjunto de treinamento:Tomando o logaritmo, a Máxima Verossimilhança é equivalente a minimizar a função negativa do custo de log-verossimilhança.</a:t>
            </a:r>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endParaRPr lang="en-US" altLang="en-US" sz="1800"/>
          </a:p>
          <a:p>
            <a:pPr>
              <a:spcBef>
                <a:spcPct val="0"/>
              </a:spcBef>
              <a:buFontTx/>
              <a:buChar char="-"/>
            </a:pPr>
            <a:r>
              <a:rPr lang="en-US" altLang="en-US" sz="1800"/>
              <a:t>𝑝𝑚𝑜𝑑𝑒𝑙 (𝑦 | 𝑥) é a última saída da camada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6A3DB609-283C-0EC2-2E21-FB1747F15151}"/>
              </a:ext>
            </a:extLst>
          </p:cNvPr>
          <p:cNvSpPr>
            <a:spLocks noGrp="1"/>
          </p:cNvSpPr>
          <p:nvPr>
            <p:ph type="title"/>
          </p:nvPr>
        </p:nvSpPr>
        <p:spPr>
          <a:xfrm>
            <a:off x="539750" y="260350"/>
            <a:ext cx="7272338" cy="504825"/>
          </a:xfrm>
        </p:spPr>
        <p:txBody>
          <a:bodyPr/>
          <a:lstStyle/>
          <a:p>
            <a:r>
              <a:rPr lang="en-US" altLang="en-US"/>
              <a:t>Gradiente Descendente</a:t>
            </a:r>
          </a:p>
        </p:txBody>
      </p:sp>
      <p:pic>
        <p:nvPicPr>
          <p:cNvPr id="29698" name="Content Placeholder 4">
            <a:extLst>
              <a:ext uri="{FF2B5EF4-FFF2-40B4-BE49-F238E27FC236}">
                <a16:creationId xmlns:a16="http://schemas.microsoft.com/office/drawing/2014/main" id="{0E846DA6-DF8C-0738-2B28-83B1495B4B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450" y="1420813"/>
            <a:ext cx="6913563" cy="5437187"/>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1919EC59-9657-D326-A880-2EF4D3935E35}"/>
              </a:ext>
            </a:extLst>
          </p:cNvPr>
          <p:cNvSpPr>
            <a:spLocks noGrp="1"/>
          </p:cNvSpPr>
          <p:nvPr>
            <p:ph type="ctrTitle"/>
          </p:nvPr>
        </p:nvSpPr>
        <p:spPr>
          <a:xfrm>
            <a:off x="539750" y="260350"/>
            <a:ext cx="7056438" cy="504825"/>
          </a:xfrm>
        </p:spPr>
        <p:txBody>
          <a:bodyPr/>
          <a:lstStyle/>
          <a:p>
            <a:r>
              <a:rPr lang="pt-BR" altLang="en-US"/>
              <a:t>Fun</a:t>
            </a:r>
            <a:r>
              <a:rPr lang="en-US" altLang="en-US"/>
              <a:t>ções de Ativação</a:t>
            </a:r>
          </a:p>
        </p:txBody>
      </p:sp>
      <p:pic>
        <p:nvPicPr>
          <p:cNvPr id="31746" name="Picture 3">
            <a:extLst>
              <a:ext uri="{FF2B5EF4-FFF2-40B4-BE49-F238E27FC236}">
                <a16:creationId xmlns:a16="http://schemas.microsoft.com/office/drawing/2014/main" id="{D640B271-8CFD-393A-81E4-056DCFBB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25538"/>
            <a:ext cx="40655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5">
            <a:extLst>
              <a:ext uri="{FF2B5EF4-FFF2-40B4-BE49-F238E27FC236}">
                <a16:creationId xmlns:a16="http://schemas.microsoft.com/office/drawing/2014/main" id="{96C76897-9B91-99C9-5BD9-8BEA8BE9817F}"/>
              </a:ext>
            </a:extLst>
          </p:cNvPr>
          <p:cNvSpPr txBox="1">
            <a:spLocks noChangeArrowheads="1"/>
          </p:cNvSpPr>
          <p:nvPr/>
        </p:nvSpPr>
        <p:spPr bwMode="auto">
          <a:xfrm>
            <a:off x="4316413" y="1765300"/>
            <a:ext cx="45767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 maioria das redes profundas usam ReLU -max (0, x) - hoje em dia, para camadas ocultas, uma vez que ela treina muito mais rápido, é mais expressiva que a função logística e evita o problema de fuga do gradiente.</a:t>
            </a:r>
            <a:endParaRPr lang="en-US" altLang="en-US" sz="1800" b="1"/>
          </a:p>
        </p:txBody>
      </p:sp>
      <p:sp>
        <p:nvSpPr>
          <p:cNvPr id="31748" name="TextBox 6">
            <a:extLst>
              <a:ext uri="{FF2B5EF4-FFF2-40B4-BE49-F238E27FC236}">
                <a16:creationId xmlns:a16="http://schemas.microsoft.com/office/drawing/2014/main" id="{D5EA9B9E-3CD8-8D0A-0647-917B6AA34E08}"/>
              </a:ext>
            </a:extLst>
          </p:cNvPr>
          <p:cNvSpPr txBox="1">
            <a:spLocks noChangeArrowheads="1"/>
          </p:cNvSpPr>
          <p:nvPr/>
        </p:nvSpPr>
        <p:spPr bwMode="auto">
          <a:xfrm>
            <a:off x="827088" y="4975225"/>
            <a:ext cx="777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 não linearidade é necessária para aprender representações complexas (não lineares) de dados, caso contrário, o NN seria apenas uma função linear.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CA28C759-3304-A258-CCA2-0476F635ABCA}"/>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3794" name="Picture 1">
            <a:extLst>
              <a:ext uri="{FF2B5EF4-FFF2-40B4-BE49-F238E27FC236}">
                <a16:creationId xmlns:a16="http://schemas.microsoft.com/office/drawing/2014/main" id="{C5EA99B3-8534-71A8-A196-2C6009825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7667625"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a:extLst>
              <a:ext uri="{FF2B5EF4-FFF2-40B4-BE49-F238E27FC236}">
                <a16:creationId xmlns:a16="http://schemas.microsoft.com/office/drawing/2014/main" id="{1A8D930F-0D85-24A7-C96B-AA1092CE9847}"/>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5842" name="Picture 2">
            <a:extLst>
              <a:ext uri="{FF2B5EF4-FFF2-40B4-BE49-F238E27FC236}">
                <a16:creationId xmlns:a16="http://schemas.microsoft.com/office/drawing/2014/main" id="{3B9A156B-E72A-D213-B607-FAC48653E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1484313"/>
            <a:ext cx="77882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1">
            <a:extLst>
              <a:ext uri="{FF2B5EF4-FFF2-40B4-BE49-F238E27FC236}">
                <a16:creationId xmlns:a16="http://schemas.microsoft.com/office/drawing/2014/main" id="{33BA41D0-3251-8A2B-28ED-C6F74815F739}"/>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7890" name="Picture 2">
            <a:extLst>
              <a:ext uri="{FF2B5EF4-FFF2-40B4-BE49-F238E27FC236}">
                <a16:creationId xmlns:a16="http://schemas.microsoft.com/office/drawing/2014/main" id="{59578D60-4C1D-8446-0C66-D6B6C5E1B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1412875"/>
            <a:ext cx="78486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94F16E5D-5749-2DD3-4C06-CA33D77F7BDB}"/>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39938" name="Picture 1">
            <a:extLst>
              <a:ext uri="{FF2B5EF4-FFF2-40B4-BE49-F238E27FC236}">
                <a16:creationId xmlns:a16="http://schemas.microsoft.com/office/drawing/2014/main" id="{278C75FF-4FFC-356F-7501-BAB6BADE5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181100"/>
            <a:ext cx="75565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573F7FB3-73BA-3D38-ADBD-8BCB78609742}"/>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1986" name="Picture 2">
            <a:extLst>
              <a:ext uri="{FF2B5EF4-FFF2-40B4-BE49-F238E27FC236}">
                <a16:creationId xmlns:a16="http://schemas.microsoft.com/office/drawing/2014/main" id="{0FD595E4-2C73-7979-99B2-B532F821E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1989138"/>
            <a:ext cx="9118600"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a:extLst>
              <a:ext uri="{FF2B5EF4-FFF2-40B4-BE49-F238E27FC236}">
                <a16:creationId xmlns:a16="http://schemas.microsoft.com/office/drawing/2014/main" id="{87E6DEF1-2181-E33F-74CA-02BC85BB2BD0}"/>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4034" name="Picture 1">
            <a:extLst>
              <a:ext uri="{FF2B5EF4-FFF2-40B4-BE49-F238E27FC236}">
                <a16:creationId xmlns:a16="http://schemas.microsoft.com/office/drawing/2014/main" id="{C6B19A34-F5EE-0D09-4119-AD2A83280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44675"/>
            <a:ext cx="89408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a:extLst>
              <a:ext uri="{FF2B5EF4-FFF2-40B4-BE49-F238E27FC236}">
                <a16:creationId xmlns:a16="http://schemas.microsoft.com/office/drawing/2014/main" id="{CBFB3967-BB87-107C-43E3-286C9DF55351}"/>
              </a:ext>
            </a:extLst>
          </p:cNvPr>
          <p:cNvSpPr>
            <a:spLocks noGrp="1"/>
          </p:cNvSpPr>
          <p:nvPr>
            <p:ph type="ctrTitle"/>
          </p:nvPr>
        </p:nvSpPr>
        <p:spPr>
          <a:xfrm>
            <a:off x="539750" y="260350"/>
            <a:ext cx="7056438" cy="504825"/>
          </a:xfrm>
        </p:spPr>
        <p:txBody>
          <a:bodyPr/>
          <a:lstStyle/>
          <a:p>
            <a:r>
              <a:rPr lang="en-US" altLang="en-US" dirty="0"/>
              <a:t>Deep Learning</a:t>
            </a:r>
          </a:p>
        </p:txBody>
      </p:sp>
      <p:pic>
        <p:nvPicPr>
          <p:cNvPr id="9218" name="Picture 3">
            <a:extLst>
              <a:ext uri="{FF2B5EF4-FFF2-40B4-BE49-F238E27FC236}">
                <a16:creationId xmlns:a16="http://schemas.microsoft.com/office/drawing/2014/main" id="{662CC0D6-CAD5-DBB1-3113-7BFAED81E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12875"/>
            <a:ext cx="90424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ítulo 1">
            <a:extLst>
              <a:ext uri="{FF2B5EF4-FFF2-40B4-BE49-F238E27FC236}">
                <a16:creationId xmlns:a16="http://schemas.microsoft.com/office/drawing/2014/main" id="{457F973D-0884-223C-1B88-F9BE6AC50818}"/>
              </a:ext>
            </a:extLst>
          </p:cNvPr>
          <p:cNvSpPr>
            <a:spLocks noGrp="1"/>
          </p:cNvSpPr>
          <p:nvPr>
            <p:ph type="ctrTitle"/>
          </p:nvPr>
        </p:nvSpPr>
        <p:spPr>
          <a:xfrm>
            <a:off x="846138" y="404813"/>
            <a:ext cx="7056437" cy="504825"/>
          </a:xfrm>
        </p:spPr>
        <p:txBody>
          <a:bodyPr/>
          <a:lstStyle/>
          <a:p>
            <a:pPr algn="ctr"/>
            <a:r>
              <a:rPr lang="pt-BR" altLang="en-US"/>
              <a:t>Deep Learning – Modelos de Redes Neurais</a:t>
            </a:r>
            <a:endParaRPr lang="en-US" altLang="en-US"/>
          </a:p>
        </p:txBody>
      </p:sp>
      <p:pic>
        <p:nvPicPr>
          <p:cNvPr id="46082" name="Picture 2">
            <a:extLst>
              <a:ext uri="{FF2B5EF4-FFF2-40B4-BE49-F238E27FC236}">
                <a16:creationId xmlns:a16="http://schemas.microsoft.com/office/drawing/2014/main" id="{45502720-6A37-856C-D6CF-96EE024BA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7235825" cy="542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9AD0EAAD-36AD-C161-642E-0340D6F85177}"/>
              </a:ext>
            </a:extLst>
          </p:cNvPr>
          <p:cNvSpPr>
            <a:spLocks noGrp="1"/>
          </p:cNvSpPr>
          <p:nvPr>
            <p:ph type="title"/>
          </p:nvPr>
        </p:nvSpPr>
        <p:spPr>
          <a:xfrm>
            <a:off x="539750" y="260350"/>
            <a:ext cx="7272338" cy="504825"/>
          </a:xfrm>
        </p:spPr>
        <p:txBody>
          <a:bodyPr/>
          <a:lstStyle/>
          <a:p>
            <a:r>
              <a:rPr lang="pt-BR" altLang="en-US"/>
              <a:t>Arquitetura em RNs – Camadas e Número de Neurônios</a:t>
            </a:r>
          </a:p>
        </p:txBody>
      </p:sp>
      <p:sp>
        <p:nvSpPr>
          <p:cNvPr id="48130" name="Espaço Reservado para Conteúdo 2">
            <a:extLst>
              <a:ext uri="{FF2B5EF4-FFF2-40B4-BE49-F238E27FC236}">
                <a16:creationId xmlns:a16="http://schemas.microsoft.com/office/drawing/2014/main" id="{30A24ECF-8FE5-259E-9530-39A6D2E4A8A2}"/>
              </a:ext>
            </a:extLst>
          </p:cNvPr>
          <p:cNvSpPr>
            <a:spLocks noGrp="1"/>
          </p:cNvSpPr>
          <p:nvPr>
            <p:ph idx="1"/>
          </p:nvPr>
        </p:nvSpPr>
        <p:spPr/>
        <p:txBody>
          <a:bodyPr/>
          <a:lstStyle/>
          <a:p>
            <a:r>
              <a:rPr lang="en-US" altLang="en-US" sz="2000" b="1"/>
              <a:t>A Camada de Entrada</a:t>
            </a:r>
          </a:p>
          <a:p>
            <a:endParaRPr lang="en-US" altLang="en-US" sz="2000"/>
          </a:p>
          <a:p>
            <a:pPr lvl="1"/>
            <a:r>
              <a:rPr lang="pt-BR" altLang="en-US" sz="2000"/>
              <a:t>Toda RN tem exatamente uma delas, sem exceções.</a:t>
            </a:r>
          </a:p>
          <a:p>
            <a:endParaRPr lang="pt-BR" altLang="en-US" sz="2000"/>
          </a:p>
          <a:p>
            <a:r>
              <a:rPr lang="pt-BR" altLang="en-US" sz="2000"/>
              <a:t>Com relação ao número de neurônios que compõem essa camada, esse parâmetro é completa e exclusivamente determinado a partir do momento que você conheça a forma de seus dados de treinamento. </a:t>
            </a:r>
          </a:p>
          <a:p>
            <a:endParaRPr lang="pt-BR" altLang="en-US" sz="2000"/>
          </a:p>
          <a:p>
            <a:r>
              <a:rPr lang="pt-BR" altLang="en-US" sz="2000"/>
              <a:t>Especificamente, o número de neurônios que compõem essa camada é igual ao número de atributos (colunas) em seus dados. Algumas configurações de RN adicionam um nó adicional para o </a:t>
            </a:r>
            <a:r>
              <a:rPr lang="pt-BR" altLang="en-US" sz="2000" i="1"/>
              <a:t>bias</a:t>
            </a:r>
            <a:r>
              <a:rPr lang="pt-BR" altLang="en-US" sz="2000"/>
              <a:t>.</a:t>
            </a:r>
            <a:endParaRPr lang="en-US" altLang="en-US" sz="2000"/>
          </a:p>
          <a:p>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ítulo 1">
            <a:extLst>
              <a:ext uri="{FF2B5EF4-FFF2-40B4-BE49-F238E27FC236}">
                <a16:creationId xmlns:a16="http://schemas.microsoft.com/office/drawing/2014/main" id="{A73878FF-E64D-F897-6DE5-119A53676E8F}"/>
              </a:ext>
            </a:extLst>
          </p:cNvPr>
          <p:cNvSpPr>
            <a:spLocks noGrp="1"/>
          </p:cNvSpPr>
          <p:nvPr>
            <p:ph type="title"/>
          </p:nvPr>
        </p:nvSpPr>
        <p:spPr>
          <a:xfrm>
            <a:off x="539750" y="260350"/>
            <a:ext cx="7272338" cy="504825"/>
          </a:xfrm>
        </p:spPr>
        <p:txBody>
          <a:bodyPr/>
          <a:lstStyle/>
          <a:p>
            <a:r>
              <a:rPr lang="pt-BR" altLang="en-US"/>
              <a:t>Arquitetura em RNs– Camadas e Número de Neurônios</a:t>
            </a:r>
          </a:p>
        </p:txBody>
      </p:sp>
      <p:sp>
        <p:nvSpPr>
          <p:cNvPr id="50178" name="Espaço Reservado para Conteúdo 2">
            <a:extLst>
              <a:ext uri="{FF2B5EF4-FFF2-40B4-BE49-F238E27FC236}">
                <a16:creationId xmlns:a16="http://schemas.microsoft.com/office/drawing/2014/main" id="{CB938A98-E467-1FFA-C4C3-614650A655A1}"/>
              </a:ext>
            </a:extLst>
          </p:cNvPr>
          <p:cNvSpPr>
            <a:spLocks noGrp="1"/>
          </p:cNvSpPr>
          <p:nvPr>
            <p:ph idx="1"/>
          </p:nvPr>
        </p:nvSpPr>
        <p:spPr>
          <a:xfrm>
            <a:off x="428625" y="1143000"/>
            <a:ext cx="8497888" cy="5359400"/>
          </a:xfrm>
        </p:spPr>
        <p:txBody>
          <a:bodyPr/>
          <a:lstStyle/>
          <a:p>
            <a:r>
              <a:rPr lang="en-US" altLang="en-US" sz="2000" b="1"/>
              <a:t>A Camada de Saída</a:t>
            </a:r>
          </a:p>
          <a:p>
            <a:endParaRPr lang="en-US" altLang="en-US" sz="2000"/>
          </a:p>
          <a:p>
            <a:pPr lvl="1"/>
            <a:r>
              <a:rPr lang="pt-BR" altLang="en-US" sz="2000"/>
              <a:t>Bem como a camada de entrada, toda RN tem exatamente uma camada de saída. Determinar seu tamanho (número de neurônios) é simples; é completamente determinado pela configuração do modelo escolhido.</a:t>
            </a:r>
          </a:p>
          <a:p>
            <a:endParaRPr lang="pt-BR" altLang="en-US" sz="2000"/>
          </a:p>
          <a:p>
            <a:r>
              <a:rPr lang="pt-BR" altLang="en-US" sz="2000"/>
              <a:t>Ou seja, se sua RN está sendo executadoano Modo de Máquina ou no Modo de Regressão. Modo de máquina: retorna um rótulo de classe (por exemplo, "Cliente VIP" / "Cliente Comum"). O modo de regressão retorna um valor (por exemplo, débitos contraídos).</a:t>
            </a:r>
          </a:p>
          <a:p>
            <a:endParaRPr lang="pt-BR" altLang="en-US" sz="2000"/>
          </a:p>
          <a:p>
            <a:r>
              <a:rPr lang="pt-BR" altLang="en-US" sz="2000"/>
              <a:t>Se a RN for um regressor, a camada de saída terá um único nó.</a:t>
            </a:r>
          </a:p>
          <a:p>
            <a:endParaRPr lang="pt-BR" altLang="en-US" sz="2000"/>
          </a:p>
          <a:p>
            <a:r>
              <a:rPr lang="pt-BR" altLang="en-US" sz="2000"/>
              <a:t>Se a RN for um classificador, ele também terá um único nó, a menos que o </a:t>
            </a:r>
            <a:r>
              <a:rPr lang="pt-BR" altLang="en-US" sz="2000" i="1"/>
              <a:t>softmax</a:t>
            </a:r>
            <a:r>
              <a:rPr lang="pt-BR" altLang="en-US" sz="2000"/>
              <a:t> seja usado, caso em que a camada de saída terá um nó por rótulo de classe em seu modelo.</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ítulo 1">
            <a:extLst>
              <a:ext uri="{FF2B5EF4-FFF2-40B4-BE49-F238E27FC236}">
                <a16:creationId xmlns:a16="http://schemas.microsoft.com/office/drawing/2014/main" id="{C66DB1A5-7FC2-5BE3-F7C9-8AA91BBA9577}"/>
              </a:ext>
            </a:extLst>
          </p:cNvPr>
          <p:cNvSpPr>
            <a:spLocks noGrp="1"/>
          </p:cNvSpPr>
          <p:nvPr>
            <p:ph type="title"/>
          </p:nvPr>
        </p:nvSpPr>
        <p:spPr>
          <a:xfrm>
            <a:off x="539750" y="260350"/>
            <a:ext cx="7272338" cy="504825"/>
          </a:xfrm>
        </p:spPr>
        <p:txBody>
          <a:bodyPr/>
          <a:lstStyle/>
          <a:p>
            <a:r>
              <a:rPr lang="pt-BR" altLang="en-US"/>
              <a:t>Arquitetura em RNs – Camadas e Número de Neurônios</a:t>
            </a:r>
          </a:p>
        </p:txBody>
      </p:sp>
      <p:sp>
        <p:nvSpPr>
          <p:cNvPr id="52226" name="Espaço Reservado para Conteúdo 2">
            <a:extLst>
              <a:ext uri="{FF2B5EF4-FFF2-40B4-BE49-F238E27FC236}">
                <a16:creationId xmlns:a16="http://schemas.microsoft.com/office/drawing/2014/main" id="{0557B061-2672-C548-31D7-709CD124AC43}"/>
              </a:ext>
            </a:extLst>
          </p:cNvPr>
          <p:cNvSpPr>
            <a:spLocks noGrp="1"/>
          </p:cNvSpPr>
          <p:nvPr>
            <p:ph idx="1"/>
          </p:nvPr>
        </p:nvSpPr>
        <p:spPr>
          <a:xfrm>
            <a:off x="428625" y="1071563"/>
            <a:ext cx="8497888" cy="5430837"/>
          </a:xfrm>
        </p:spPr>
        <p:txBody>
          <a:bodyPr/>
          <a:lstStyle/>
          <a:p>
            <a:pPr>
              <a:buFont typeface="Arial" panose="020B0604020202020204" pitchFamily="34" charset="0"/>
              <a:buNone/>
            </a:pPr>
            <a:endParaRPr lang="pt-BR" altLang="en-US" sz="2000"/>
          </a:p>
          <a:p>
            <a:r>
              <a:rPr lang="pt-BR" altLang="en-US" sz="2000" b="1"/>
              <a:t>As camadas ocultas</a:t>
            </a:r>
          </a:p>
          <a:p>
            <a:pPr>
              <a:buFont typeface="Arial" panose="020B0604020202020204" pitchFamily="34" charset="0"/>
              <a:buNone/>
            </a:pPr>
            <a:endParaRPr lang="pt-BR" altLang="en-US" sz="1400"/>
          </a:p>
          <a:p>
            <a:pPr lvl="1"/>
            <a:r>
              <a:rPr lang="pt-BR" altLang="en-US" sz="1400"/>
              <a:t>Quantas camadas ocultas? Bem, se seus dados são linearmente separáveis ​​(o que você geralmente sabe quando você começa a codificar uma RN), então você não precisa de nenhuma camada oculta. Naturalmente, você não precisa de uma RN.</a:t>
            </a:r>
          </a:p>
          <a:p>
            <a:endParaRPr lang="pt-BR" altLang="en-US" sz="1400"/>
          </a:p>
          <a:p>
            <a:pPr lvl="1"/>
            <a:r>
              <a:rPr lang="pt-BR" altLang="en-US" sz="1400"/>
              <a:t>Além disso, como você provavelmente sabe, há uma montanha de comentários sobre a questão da configuração de camadas ocultas em RNs </a:t>
            </a:r>
            <a:r>
              <a:rPr lang="pt-BR" altLang="en-US" sz="1400" b="1"/>
              <a:t>(FAQ Referência</a:t>
            </a:r>
            <a:r>
              <a:rPr lang="pt-BR" altLang="en-US" sz="1400"/>
              <a:t>). </a:t>
            </a:r>
          </a:p>
          <a:p>
            <a:pPr lvl="1"/>
            <a:endParaRPr lang="pt-BR" altLang="en-US" sz="1400"/>
          </a:p>
          <a:p>
            <a:pPr lvl="1"/>
            <a:r>
              <a:rPr lang="pt-BR" altLang="en-US" sz="1400"/>
              <a:t>Uma questão dentro deste assunto em que há um consenso é a diferença de desempenho da adição de camadas ocultas adicionais: as situações em que o desempenho melhora com uma segunda (ou terceira, etc.) camada oculta são muito poucas. Uma camada oculta é suficiente para a grande maioria dos problemas.</a:t>
            </a:r>
          </a:p>
          <a:p>
            <a:endParaRPr lang="pt-BR" altLang="en-US" sz="1400"/>
          </a:p>
          <a:p>
            <a:pPr lvl="1"/>
            <a:r>
              <a:rPr lang="pt-BR" altLang="en-US" sz="1400"/>
              <a:t>Então, e quanto ao tamanho da (s) camada (s) oculta (s) - quantos neurônios? Existem algumas regras empíricas, destas, a mais comum é que "o tamanho ótimo da camada oculta é geralmente entre o tamanho da entrada e o tamanho das camadas de saída".</a:t>
            </a:r>
          </a:p>
          <a:p>
            <a:pPr lvl="1"/>
            <a:endParaRPr lang="pt-BR" altLang="en-US" sz="1400"/>
          </a:p>
          <a:p>
            <a:pPr lvl="1"/>
            <a:r>
              <a:rPr lang="pt-BR" altLang="en-US" sz="1400"/>
              <a:t>Em suma, para a maioria dos problemas, é possível obter um desempenho decente (mesmo sem uma segunda etapa de otimização) definindo a configuração da camada oculta usando apenas duas regras: (i) o número de camadas ocultas é igual a uma; e (ii) </a:t>
            </a:r>
            <a:r>
              <a:rPr lang="pt-BR" altLang="en-US" sz="1400" b="1"/>
              <a:t>o número de neurônios nessa camada é a média dos neurônios nas camadas de entrada e saída</a:t>
            </a:r>
            <a:r>
              <a:rPr lang="pt-BR" altLang="en-US" sz="140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F39854C0-9E21-A3A3-DAB2-C31AE019D408}"/>
              </a:ext>
            </a:extLst>
          </p:cNvPr>
          <p:cNvSpPr>
            <a:spLocks noGrp="1"/>
          </p:cNvSpPr>
          <p:nvPr>
            <p:ph type="title"/>
          </p:nvPr>
        </p:nvSpPr>
        <p:spPr>
          <a:xfrm>
            <a:off x="539750" y="260350"/>
            <a:ext cx="7272338" cy="504825"/>
          </a:xfrm>
        </p:spPr>
        <p:txBody>
          <a:bodyPr/>
          <a:lstStyle/>
          <a:p>
            <a:r>
              <a:rPr lang="pt-BR" altLang="en-US"/>
              <a:t>Arquitetura em RNs – Tipos de Camadas</a:t>
            </a:r>
          </a:p>
        </p:txBody>
      </p:sp>
      <p:sp>
        <p:nvSpPr>
          <p:cNvPr id="54274" name="Espaço Reservado para Conteúdo 2">
            <a:extLst>
              <a:ext uri="{FF2B5EF4-FFF2-40B4-BE49-F238E27FC236}">
                <a16:creationId xmlns:a16="http://schemas.microsoft.com/office/drawing/2014/main" id="{275B056D-14ED-FDCC-616A-555C536A8257}"/>
              </a:ext>
            </a:extLst>
          </p:cNvPr>
          <p:cNvSpPr>
            <a:spLocks noGrp="1"/>
          </p:cNvSpPr>
          <p:nvPr>
            <p:ph idx="1"/>
          </p:nvPr>
        </p:nvSpPr>
        <p:spPr>
          <a:xfrm>
            <a:off x="428625" y="928688"/>
            <a:ext cx="8497888" cy="5573712"/>
          </a:xfrm>
        </p:spPr>
        <p:txBody>
          <a:bodyPr/>
          <a:lstStyle/>
          <a:p>
            <a:pPr lvl="1">
              <a:buFont typeface="Arial" panose="020B0604020202020204" pitchFamily="34" charset="0"/>
              <a:buNone/>
            </a:pPr>
            <a:endParaRPr lang="pt-BR" altLang="en-US" sz="1400"/>
          </a:p>
          <a:p>
            <a:r>
              <a:rPr lang="pt-BR" altLang="en-US" sz="1400"/>
              <a:t>O processo de construção de uma Rede Neural Convolucional envolve sempre quatro etapas principais.</a:t>
            </a:r>
          </a:p>
          <a:p>
            <a:endParaRPr lang="pt-BR" altLang="en-US" sz="1400"/>
          </a:p>
          <a:p>
            <a:pPr lvl="2"/>
            <a:r>
              <a:rPr lang="pt-BR" altLang="en-US" sz="1000" b="1"/>
              <a:t>Etapa 1: convolução</a:t>
            </a:r>
            <a:endParaRPr lang="pt-BR" altLang="en-US" sz="1400" b="1"/>
          </a:p>
          <a:p>
            <a:pPr lvl="2"/>
            <a:r>
              <a:rPr lang="pt-BR" altLang="en-US" sz="1000" b="1"/>
              <a:t>Etapa 2: Pooling</a:t>
            </a:r>
            <a:endParaRPr lang="pt-BR" altLang="en-US" sz="1400" b="1"/>
          </a:p>
          <a:p>
            <a:pPr lvl="2"/>
            <a:r>
              <a:rPr lang="pt-BR" altLang="en-US" sz="1000" b="1"/>
              <a:t>Etapa 3: Flattening</a:t>
            </a:r>
            <a:endParaRPr lang="pt-BR" altLang="en-US" sz="1400" b="1"/>
          </a:p>
          <a:p>
            <a:pPr lvl="2"/>
            <a:r>
              <a:rPr lang="pt-BR" altLang="en-US" sz="1000" b="1"/>
              <a:t>Etapa 4: Full Connection</a:t>
            </a:r>
            <a:endParaRPr lang="pt-BR" altLang="en-US" sz="1400"/>
          </a:p>
          <a:p>
            <a:endParaRPr lang="pt-BR" altLang="en-US" sz="1400"/>
          </a:p>
          <a:p>
            <a:r>
              <a:rPr lang="pt-BR" altLang="en-US" sz="1400" b="1"/>
              <a:t>Camada Densa (Fully Connected):</a:t>
            </a:r>
          </a:p>
          <a:p>
            <a:pPr lvl="1">
              <a:buFont typeface="Arial" panose="020B0604020202020204" pitchFamily="34" charset="0"/>
              <a:buNone/>
            </a:pPr>
            <a:endParaRPr lang="pt-BR" altLang="en-US" sz="1400"/>
          </a:p>
          <a:p>
            <a:pPr lvl="1"/>
            <a:r>
              <a:rPr lang="pt-BR" altLang="en-US" sz="1400"/>
              <a:t>Uma camada densa é apenas uma camada regular de neurônios em uma rede neural. Cada neurônio recebe entrada de todos os neurônios na camada anterior, portanto, densamente conectados. </a:t>
            </a:r>
          </a:p>
          <a:p>
            <a:pPr lvl="1"/>
            <a:endParaRPr lang="pt-BR" altLang="en-US" sz="1400"/>
          </a:p>
          <a:p>
            <a:pPr lvl="1"/>
            <a:r>
              <a:rPr lang="pt-BR" altLang="en-US" sz="1400"/>
              <a:t>A camada tem uma matriz ponderada W, um vetor de polarização b e as ativações da camada anterior a.</a:t>
            </a:r>
          </a:p>
          <a:p>
            <a:pPr lvl="1"/>
            <a:endParaRPr lang="pt-BR" altLang="en-US" sz="1400"/>
          </a:p>
          <a:p>
            <a:r>
              <a:rPr lang="en-US" altLang="en-US" sz="1400" b="1"/>
              <a:t>Max Pooling / Pooling</a:t>
            </a:r>
          </a:p>
          <a:p>
            <a:pPr lvl="1"/>
            <a:endParaRPr lang="en-US" altLang="en-US" sz="1400"/>
          </a:p>
          <a:p>
            <a:pPr lvl="1"/>
            <a:r>
              <a:rPr lang="pt-BR" altLang="en-US" sz="1400"/>
              <a:t>O </a:t>
            </a:r>
            <a:r>
              <a:rPr lang="pt-BR" altLang="en-US" sz="1400" i="1"/>
              <a:t>Max Pooling</a:t>
            </a:r>
            <a:r>
              <a:rPr lang="pt-BR" altLang="en-US" sz="1400"/>
              <a:t> ou </a:t>
            </a:r>
            <a:r>
              <a:rPr lang="pt-BR" altLang="en-US" sz="1400" i="1"/>
              <a:t>Pooling</a:t>
            </a:r>
            <a:r>
              <a:rPr lang="pt-BR" altLang="en-US" sz="1400"/>
              <a:t> é um processo de discretização baseado em amostra. </a:t>
            </a:r>
          </a:p>
          <a:p>
            <a:pPr lvl="1"/>
            <a:endParaRPr lang="pt-BR" altLang="en-US" sz="1400"/>
          </a:p>
          <a:p>
            <a:pPr lvl="1"/>
            <a:r>
              <a:rPr lang="pt-BR" altLang="en-US" sz="1400"/>
              <a:t>O objetivo é reduzir a amostragem de uma representação de entrada (imagem, matriz de saída de camada oculta, etc.), reduzindo sua dimensionalidade e permitindo suposições sobre os recursos contidos nas sub-regiões categorizadas.</a:t>
            </a:r>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5A132045-0FF4-4E29-AD2E-F8CBB006B9B1}"/>
              </a:ext>
            </a:extLst>
          </p:cNvPr>
          <p:cNvSpPr>
            <a:spLocks noGrp="1"/>
          </p:cNvSpPr>
          <p:nvPr>
            <p:ph type="title"/>
          </p:nvPr>
        </p:nvSpPr>
        <p:spPr>
          <a:xfrm>
            <a:off x="539750" y="260350"/>
            <a:ext cx="7272338" cy="504825"/>
          </a:xfrm>
        </p:spPr>
        <p:txBody>
          <a:bodyPr/>
          <a:lstStyle/>
          <a:p>
            <a:r>
              <a:rPr lang="pt-BR" altLang="en-US"/>
              <a:t>Arquitetura em RNs – Tipos de Camadas</a:t>
            </a:r>
          </a:p>
        </p:txBody>
      </p:sp>
      <p:sp>
        <p:nvSpPr>
          <p:cNvPr id="56322" name="Espaço Reservado para Conteúdo 2">
            <a:extLst>
              <a:ext uri="{FF2B5EF4-FFF2-40B4-BE49-F238E27FC236}">
                <a16:creationId xmlns:a16="http://schemas.microsoft.com/office/drawing/2014/main" id="{9C74431A-9A25-67BB-B928-F5099CEAE070}"/>
              </a:ext>
            </a:extLst>
          </p:cNvPr>
          <p:cNvSpPr>
            <a:spLocks noGrp="1"/>
          </p:cNvSpPr>
          <p:nvPr>
            <p:ph idx="1"/>
          </p:nvPr>
        </p:nvSpPr>
        <p:spPr>
          <a:xfrm>
            <a:off x="428625" y="928688"/>
            <a:ext cx="8497888" cy="5573712"/>
          </a:xfrm>
        </p:spPr>
        <p:txBody>
          <a:bodyPr/>
          <a:lstStyle/>
          <a:p>
            <a:endParaRPr lang="pt-BR" altLang="en-US" sz="1400"/>
          </a:p>
          <a:p>
            <a:r>
              <a:rPr lang="pt-BR" altLang="en-US" sz="1400" b="1"/>
              <a:t>Flattening (Nivelamento):</a:t>
            </a:r>
          </a:p>
          <a:p>
            <a:pPr lvl="1">
              <a:buFont typeface="Arial" panose="020B0604020202020204" pitchFamily="34" charset="0"/>
              <a:buNone/>
            </a:pPr>
            <a:endParaRPr lang="pt-BR" altLang="en-US" sz="1400"/>
          </a:p>
          <a:p>
            <a:pPr lvl="1"/>
            <a:r>
              <a:rPr lang="pt-BR" altLang="en-US" sz="1400"/>
              <a:t>O passo de achatamento é necessário para que você possa fazer uso de camadas totalmente conectadas após algumas camadas convolucionais. </a:t>
            </a:r>
          </a:p>
          <a:p>
            <a:pPr lvl="1"/>
            <a:endParaRPr lang="pt-BR" altLang="en-US" sz="1400"/>
          </a:p>
          <a:p>
            <a:pPr lvl="1"/>
            <a:r>
              <a:rPr lang="pt-BR" altLang="en-US" sz="1400"/>
              <a:t>Camadas totalmente conectadas não têm uma limitação local como camadas convolucionais (que só observam alguma parte local de uma imagem usando filtros convolucionais). </a:t>
            </a:r>
          </a:p>
          <a:p>
            <a:pPr lvl="1"/>
            <a:endParaRPr lang="pt-BR" altLang="en-US" sz="1400"/>
          </a:p>
          <a:p>
            <a:pPr lvl="1"/>
            <a:r>
              <a:rPr lang="pt-BR" altLang="en-US" sz="1400"/>
              <a:t>Isso significa que você pode combinar todos os recursos locais encontrados nas camadas convolucionais anteriores.</a:t>
            </a:r>
          </a:p>
          <a:p>
            <a:pPr lvl="1"/>
            <a:endParaRPr lang="pt-BR" altLang="en-US" sz="1400"/>
          </a:p>
          <a:p>
            <a:pPr lvl="1"/>
            <a:r>
              <a:rPr lang="pt-BR" altLang="en-US" sz="1400"/>
              <a:t>Cada canal de mapa de recursos na saída de uma camada CNN é uma matriz 2D "achatada“ (</a:t>
            </a:r>
            <a:r>
              <a:rPr lang="pt-BR" altLang="en-US" sz="1400" i="1"/>
              <a:t>flat</a:t>
            </a:r>
            <a:r>
              <a:rPr lang="pt-BR" altLang="en-US" sz="1400"/>
              <a:t>) criada pela adição dos resultados de múltiplos kernels 2D (um para cada canal no camada de entrada).</a:t>
            </a:r>
          </a:p>
          <a:p>
            <a:pPr lvl="1"/>
            <a:endParaRPr lang="pt-BR" altLang="en-US" sz="1400"/>
          </a:p>
          <a:p>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E5B41C4D-0846-E373-20CB-BC5C19567265}"/>
              </a:ext>
            </a:extLst>
          </p:cNvPr>
          <p:cNvSpPr>
            <a:spLocks noGrp="1"/>
          </p:cNvSpPr>
          <p:nvPr>
            <p:ph type="title"/>
          </p:nvPr>
        </p:nvSpPr>
        <p:spPr>
          <a:xfrm>
            <a:off x="539750" y="260350"/>
            <a:ext cx="7272338" cy="504825"/>
          </a:xfrm>
        </p:spPr>
        <p:txBody>
          <a:bodyPr/>
          <a:lstStyle/>
          <a:p>
            <a:r>
              <a:rPr lang="pt-BR" altLang="en-US"/>
              <a:t>Arquitetura em RNs – Regularizadores</a:t>
            </a:r>
          </a:p>
        </p:txBody>
      </p:sp>
      <p:sp>
        <p:nvSpPr>
          <p:cNvPr id="58370" name="Espaço Reservado para Conteúdo 2">
            <a:extLst>
              <a:ext uri="{FF2B5EF4-FFF2-40B4-BE49-F238E27FC236}">
                <a16:creationId xmlns:a16="http://schemas.microsoft.com/office/drawing/2014/main" id="{5B0F406B-8B44-6F9D-BF3C-1F5CAF06C4DB}"/>
              </a:ext>
            </a:extLst>
          </p:cNvPr>
          <p:cNvSpPr>
            <a:spLocks noGrp="1"/>
          </p:cNvSpPr>
          <p:nvPr>
            <p:ph idx="1"/>
          </p:nvPr>
        </p:nvSpPr>
        <p:spPr>
          <a:xfrm>
            <a:off x="428625" y="928688"/>
            <a:ext cx="8497888" cy="5573712"/>
          </a:xfrm>
        </p:spPr>
        <p:txBody>
          <a:bodyPr/>
          <a:lstStyle/>
          <a:p>
            <a:endParaRPr lang="pt-BR" altLang="en-US" sz="1400"/>
          </a:p>
          <a:p>
            <a:r>
              <a:rPr lang="pt-BR" altLang="en-US" sz="1400" b="1"/>
              <a:t>Regularizadores:</a:t>
            </a:r>
          </a:p>
          <a:p>
            <a:endParaRPr lang="pt-BR" altLang="en-US" sz="1400" b="1"/>
          </a:p>
          <a:p>
            <a:r>
              <a:rPr lang="pt-BR" altLang="en-US" sz="1400" b="1"/>
              <a:t>Dropout</a:t>
            </a:r>
          </a:p>
          <a:p>
            <a:pPr lvl="1">
              <a:buFont typeface="Arial" panose="020B0604020202020204" pitchFamily="34" charset="0"/>
              <a:buNone/>
            </a:pPr>
            <a:endParaRPr lang="pt-BR" altLang="en-US" sz="1400"/>
          </a:p>
          <a:p>
            <a:pPr lvl="1"/>
            <a:r>
              <a:rPr lang="pt-BR" altLang="en-US" sz="1400"/>
              <a:t>Dropout é uma técnica de regularização que visa reduzir a complexidade do modelo com o objetivo de evitar </a:t>
            </a:r>
            <a:r>
              <a:rPr lang="pt-BR" altLang="en-US" sz="1400" i="1"/>
              <a:t>overfitting</a:t>
            </a:r>
            <a:r>
              <a:rPr lang="pt-BR" altLang="en-US" sz="1400"/>
              <a:t>.</a:t>
            </a:r>
          </a:p>
          <a:p>
            <a:pPr lvl="1"/>
            <a:endParaRPr lang="pt-BR" altLang="en-US" sz="1400"/>
          </a:p>
          <a:p>
            <a:pPr lvl="1"/>
            <a:r>
              <a:rPr lang="pt-BR" altLang="en-US" sz="1400"/>
              <a:t>Usando dropout, você desativa aleatoriamente certas unidades (neurônios) em uma camada com uma certa probabilidade p de uma distribuição de Bernoulli (normalmente 50%, mas este é outro hiperparâmetro que pode ser modificado) .</a:t>
            </a:r>
          </a:p>
          <a:p>
            <a:pPr lvl="1"/>
            <a:endParaRPr lang="pt-BR" altLang="en-US" sz="1400"/>
          </a:p>
          <a:p>
            <a:pPr lvl="1"/>
            <a:r>
              <a:rPr lang="pt-BR" altLang="en-US" sz="1400"/>
              <a:t>Se você definir a metade das ativações de em uma camada a zero, a rede neural não será capaz de confiar em ativações específicas em um determinado passo de </a:t>
            </a:r>
            <a:r>
              <a:rPr lang="pt-BR" altLang="en-US" sz="1400" i="1"/>
              <a:t>feed-forward </a:t>
            </a:r>
            <a:r>
              <a:rPr lang="pt-BR" altLang="en-US" sz="1400"/>
              <a:t>durante o treinamento. Como conseqüência, </a:t>
            </a:r>
            <a:r>
              <a:rPr lang="pt-BR" altLang="en-US" sz="1400" b="1"/>
              <a:t>a rede neural aprenderá representações diferentes e redundantes</a:t>
            </a:r>
            <a:r>
              <a:rPr lang="pt-BR" altLang="en-US" sz="1400"/>
              <a:t>; a rede </a:t>
            </a:r>
            <a:r>
              <a:rPr lang="pt-BR" altLang="en-US" sz="1400" b="1"/>
              <a:t>não pode confiar na neurônios particulares e a combinação </a:t>
            </a:r>
            <a:r>
              <a:rPr lang="pt-BR" altLang="en-US" sz="1400"/>
              <a:t>(ou interação) destes para estar presente Outro efeito colateral agradável é que </a:t>
            </a:r>
            <a:r>
              <a:rPr lang="pt-BR" altLang="en-US" sz="1400" b="1"/>
              <a:t>o treinamento será mais rápido</a:t>
            </a:r>
            <a:r>
              <a:rPr lang="pt-BR" altLang="en-US" sz="1400"/>
              <a:t>.</a:t>
            </a:r>
          </a:p>
          <a:p>
            <a:pPr lvl="1"/>
            <a:endParaRPr lang="pt-BR" altLang="en-US" sz="1400"/>
          </a:p>
          <a:p>
            <a:pPr lvl="1"/>
            <a:r>
              <a:rPr lang="pt-BR" altLang="en-US" sz="1400"/>
              <a:t>Notas técnicas adicionais: O dropout é aplicado apenas durante o treinamento, e você precisa redimensionar as ativações neuronais remanescentes. Por exemplo, se você definir 50% das ativações em uma determinada camada para zero, você precisará aumentar as outras por um fator de 2. Finalmente, se o treinamento tiver terminado, você usaria a rede completa para testes (ou em outras palavras, você define a probabilidade de dropout para 0).</a:t>
            </a:r>
          </a:p>
          <a:p>
            <a:endParaRPr lang="en-US"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ítulo 1">
            <a:extLst>
              <a:ext uri="{FF2B5EF4-FFF2-40B4-BE49-F238E27FC236}">
                <a16:creationId xmlns:a16="http://schemas.microsoft.com/office/drawing/2014/main" id="{C7E6EAB3-D224-BBF6-4355-57199DD4377F}"/>
              </a:ext>
            </a:extLst>
          </p:cNvPr>
          <p:cNvSpPr>
            <a:spLocks noGrp="1"/>
          </p:cNvSpPr>
          <p:nvPr>
            <p:ph type="title"/>
          </p:nvPr>
        </p:nvSpPr>
        <p:spPr>
          <a:xfrm>
            <a:off x="539750" y="260350"/>
            <a:ext cx="7272338" cy="504825"/>
          </a:xfrm>
        </p:spPr>
        <p:txBody>
          <a:bodyPr/>
          <a:lstStyle/>
          <a:p>
            <a:r>
              <a:rPr lang="pt-BR" altLang="en-US"/>
              <a:t>Arquitetura em RNs – Otimizadores</a:t>
            </a:r>
          </a:p>
        </p:txBody>
      </p:sp>
      <p:sp>
        <p:nvSpPr>
          <p:cNvPr id="60418" name="Espaço Reservado para Conteúdo 2">
            <a:extLst>
              <a:ext uri="{FF2B5EF4-FFF2-40B4-BE49-F238E27FC236}">
                <a16:creationId xmlns:a16="http://schemas.microsoft.com/office/drawing/2014/main" id="{C0A7E53C-E557-1F9D-1FF2-3B97F678B0A5}"/>
              </a:ext>
            </a:extLst>
          </p:cNvPr>
          <p:cNvSpPr>
            <a:spLocks noGrp="1"/>
          </p:cNvSpPr>
          <p:nvPr>
            <p:ph idx="1"/>
          </p:nvPr>
        </p:nvSpPr>
        <p:spPr>
          <a:xfrm>
            <a:off x="428625" y="785813"/>
            <a:ext cx="8497888" cy="5716587"/>
          </a:xfrm>
        </p:spPr>
        <p:txBody>
          <a:bodyPr/>
          <a:lstStyle/>
          <a:p>
            <a:endParaRPr lang="pt-BR" altLang="en-US" sz="1400"/>
          </a:p>
          <a:p>
            <a:r>
              <a:rPr lang="pt-BR" altLang="en-US" sz="1400" b="1"/>
              <a:t>Otimizadores:</a:t>
            </a:r>
          </a:p>
          <a:p>
            <a:endParaRPr lang="pt-BR" altLang="en-US" sz="1400"/>
          </a:p>
          <a:p>
            <a:r>
              <a:rPr lang="en-US" altLang="en-US" sz="1400" b="1"/>
              <a:t>RMSProp</a:t>
            </a:r>
          </a:p>
          <a:p>
            <a:pPr lvl="1"/>
            <a:endParaRPr lang="en-US" altLang="en-US" sz="1400"/>
          </a:p>
          <a:p>
            <a:pPr lvl="1"/>
            <a:r>
              <a:rPr lang="pt-BR" altLang="en-US" sz="1400"/>
              <a:t>O otimizador RMSprop é semelhante ao algoritmo de descida de gradiente com momentum. </a:t>
            </a:r>
          </a:p>
          <a:p>
            <a:pPr lvl="1"/>
            <a:endParaRPr lang="pt-BR" altLang="en-US" sz="1400"/>
          </a:p>
          <a:p>
            <a:pPr lvl="1"/>
            <a:r>
              <a:rPr lang="pt-BR" altLang="en-US" sz="1400"/>
              <a:t>O otimizador do RMSprop restringe as oscilações na direção vertical. Portanto, podemos aumentar nossa taxa de aprendizado e nosso algoritmo pode tomar medidas maiores na direção horizontal convergindo mais rapidamente. A diferença entre RMSprop e gradiente descendente é como os gradientes são calculados. </a:t>
            </a:r>
          </a:p>
          <a:p>
            <a:pPr lvl="1"/>
            <a:endParaRPr lang="pt-BR" altLang="en-US" sz="1400"/>
          </a:p>
          <a:p>
            <a:r>
              <a:rPr lang="en-US" altLang="en-US" sz="1400" b="1"/>
              <a:t>Adam</a:t>
            </a:r>
          </a:p>
          <a:p>
            <a:pPr lvl="1"/>
            <a:endParaRPr lang="en-US" altLang="en-US" sz="1400"/>
          </a:p>
          <a:p>
            <a:pPr lvl="1"/>
            <a:r>
              <a:rPr lang="pt-BR" altLang="en-US" sz="1400"/>
              <a:t>Adam é um algoritmo de otimização que pode ser usado em vez do procedimento clássico de descida de gradiente estocástico para atualizar os pesos da rede de forma iterativa com base nos dados de treinamento.</a:t>
            </a:r>
          </a:p>
          <a:p>
            <a:pPr lvl="1"/>
            <a:endParaRPr lang="pt-BR" altLang="en-US" sz="1400"/>
          </a:p>
          <a:p>
            <a:pPr lvl="1"/>
            <a:r>
              <a:rPr lang="pt-BR" altLang="en-US" sz="1400"/>
              <a:t>A descida de gradiente estocástica mantém uma única taxa de aprendizado (denominada alfa) para todas as atualizações de peso e a taxa de aprendizado não muda durante o treinamento. Uma taxa de aprendizado é mantida para cada peso de rede (parâmetro) e adaptada separadamente à medida que o aprendizado se desdobra. </a:t>
            </a:r>
          </a:p>
          <a:p>
            <a:pPr lvl="1"/>
            <a:endParaRPr lang="pt-BR" altLang="en-US" sz="1400"/>
          </a:p>
          <a:p>
            <a:pPr lvl="1"/>
            <a:r>
              <a:rPr lang="pt-BR" altLang="en-US" sz="1400"/>
              <a:t>O método calcula as taxas individuais de aprendizagem adaptativa para diferentes parâmetros a partir das estimativas do primeiro e segundo momentos dos gradientes.</a:t>
            </a:r>
          </a:p>
          <a:p>
            <a:pPr lvl="1"/>
            <a:endParaRPr lang="pt-BR" altLang="en-US" sz="1400"/>
          </a:p>
          <a:p>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ítulo 1">
            <a:extLst>
              <a:ext uri="{FF2B5EF4-FFF2-40B4-BE49-F238E27FC236}">
                <a16:creationId xmlns:a16="http://schemas.microsoft.com/office/drawing/2014/main" id="{211EDA67-589C-168A-EEF1-7B5FF797659C}"/>
              </a:ext>
            </a:extLst>
          </p:cNvPr>
          <p:cNvSpPr>
            <a:spLocks noGrp="1"/>
          </p:cNvSpPr>
          <p:nvPr>
            <p:ph type="title"/>
          </p:nvPr>
        </p:nvSpPr>
        <p:spPr>
          <a:xfrm>
            <a:off x="539750" y="260350"/>
            <a:ext cx="7272338" cy="504825"/>
          </a:xfrm>
        </p:spPr>
        <p:txBody>
          <a:bodyPr/>
          <a:lstStyle/>
          <a:p>
            <a:r>
              <a:rPr lang="pt-BR" altLang="en-US"/>
              <a:t>Arquitetura em RNs – Topologias</a:t>
            </a:r>
          </a:p>
        </p:txBody>
      </p:sp>
      <p:pic>
        <p:nvPicPr>
          <p:cNvPr id="62466" name="Espaço Reservado para Conteúdo 4" descr="Topologias - Redes Neurais.png">
            <a:extLst>
              <a:ext uri="{FF2B5EF4-FFF2-40B4-BE49-F238E27FC236}">
                <a16:creationId xmlns:a16="http://schemas.microsoft.com/office/drawing/2014/main" id="{06FEA0C0-2112-E8F3-7AEE-13D5245187A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873125"/>
            <a:ext cx="4786313" cy="59848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ítulo 1">
            <a:extLst>
              <a:ext uri="{FF2B5EF4-FFF2-40B4-BE49-F238E27FC236}">
                <a16:creationId xmlns:a16="http://schemas.microsoft.com/office/drawing/2014/main" id="{DB3E2BA4-903E-4565-E190-8A59F97B08C6}"/>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64514" name="Picture 2">
            <a:extLst>
              <a:ext uri="{FF2B5EF4-FFF2-40B4-BE49-F238E27FC236}">
                <a16:creationId xmlns:a16="http://schemas.microsoft.com/office/drawing/2014/main" id="{6BFDE77E-6C06-B489-300E-505E604E5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500438"/>
            <a:ext cx="82121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4">
            <a:extLst>
              <a:ext uri="{FF2B5EF4-FFF2-40B4-BE49-F238E27FC236}">
                <a16:creationId xmlns:a16="http://schemas.microsoft.com/office/drawing/2014/main" id="{395ED894-9FB1-9853-6B7A-BD48F29C8D0B}"/>
              </a:ext>
            </a:extLst>
          </p:cNvPr>
          <p:cNvSpPr>
            <a:spLocks noChangeArrowheads="1"/>
          </p:cNvSpPr>
          <p:nvPr/>
        </p:nvSpPr>
        <p:spPr bwMode="auto">
          <a:xfrm>
            <a:off x="539750" y="1543050"/>
            <a:ext cx="8212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Em uma rede neural 𝑝𝑚𝑜𝑑𝑒𝑙 (𝑦 | 𝑥) é o módulo da última camada (camada de saída):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ítulo 1">
            <a:extLst>
              <a:ext uri="{FF2B5EF4-FFF2-40B4-BE49-F238E27FC236}">
                <a16:creationId xmlns:a16="http://schemas.microsoft.com/office/drawing/2014/main" id="{37EEDB01-4B89-EDE7-79F1-70316641193E}"/>
              </a:ext>
            </a:extLst>
          </p:cNvPr>
          <p:cNvSpPr>
            <a:spLocks noGrp="1"/>
          </p:cNvSpPr>
          <p:nvPr>
            <p:ph type="ctrTitle"/>
          </p:nvPr>
        </p:nvSpPr>
        <p:spPr>
          <a:xfrm>
            <a:off x="539750" y="260350"/>
            <a:ext cx="7056438" cy="504825"/>
          </a:xfrm>
        </p:spPr>
        <p:txBody>
          <a:bodyPr/>
          <a:lstStyle/>
          <a:p>
            <a:r>
              <a:rPr lang="en-US" altLang="en-US" dirty="0" err="1"/>
              <a:t>Neurônios</a:t>
            </a:r>
            <a:r>
              <a:rPr lang="en-US" altLang="en-US" dirty="0"/>
              <a:t> </a:t>
            </a:r>
            <a:r>
              <a:rPr lang="en-US" altLang="en-US" dirty="0" err="1"/>
              <a:t>Artificiais</a:t>
            </a:r>
            <a:endParaRPr lang="en-US" altLang="en-US" dirty="0"/>
          </a:p>
        </p:txBody>
      </p:sp>
      <p:pic>
        <p:nvPicPr>
          <p:cNvPr id="11266" name="Picture 2">
            <a:extLst>
              <a:ext uri="{FF2B5EF4-FFF2-40B4-BE49-F238E27FC236}">
                <a16:creationId xmlns:a16="http://schemas.microsoft.com/office/drawing/2014/main" id="{E549DAE0-B2FB-1A67-6DF2-8A1FC75BF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6475"/>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ítulo 1">
            <a:extLst>
              <a:ext uri="{FF2B5EF4-FFF2-40B4-BE49-F238E27FC236}">
                <a16:creationId xmlns:a16="http://schemas.microsoft.com/office/drawing/2014/main" id="{BA956930-1602-AA01-74D6-598936C3AE90}"/>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2" name="Rectangle 1">
            <a:extLst>
              <a:ext uri="{FF2B5EF4-FFF2-40B4-BE49-F238E27FC236}">
                <a16:creationId xmlns:a16="http://schemas.microsoft.com/office/drawing/2014/main" id="{F671C4C7-3421-F946-88FD-C4D82BCF76E5}"/>
              </a:ext>
            </a:extLst>
          </p:cNvPr>
          <p:cNvSpPr/>
          <p:nvPr/>
        </p:nvSpPr>
        <p:spPr>
          <a:xfrm>
            <a:off x="539750" y="1484313"/>
            <a:ext cx="8101013" cy="4524375"/>
          </a:xfrm>
          <a:prstGeom prst="rect">
            <a:avLst/>
          </a:prstGeom>
        </p:spPr>
        <p:txBody>
          <a:bodyPr>
            <a:spAutoFit/>
          </a:bodyPr>
          <a:lstStyle/>
          <a:p>
            <a:pPr>
              <a:defRPr/>
            </a:pPr>
            <a:r>
              <a:rPr lang="en-US" sz="2400" dirty="0" err="1"/>
              <a:t>Tudo</a:t>
            </a:r>
            <a:r>
              <a:rPr lang="en-US" sz="2400" dirty="0"/>
              <a:t> </a:t>
            </a:r>
            <a:r>
              <a:rPr lang="en-US" sz="2400" dirty="0" err="1"/>
              <a:t>fica</a:t>
            </a:r>
            <a:r>
              <a:rPr lang="en-US" sz="2400" dirty="0"/>
              <a:t> </a:t>
            </a:r>
            <a:r>
              <a:rPr lang="en-US" sz="2400" dirty="0" err="1"/>
              <a:t>muito</a:t>
            </a:r>
            <a:r>
              <a:rPr lang="en-US" sz="2400" dirty="0"/>
              <a:t> </a:t>
            </a:r>
            <a:r>
              <a:rPr lang="en-US" sz="2400" dirty="0" err="1"/>
              <a:t>mais</a:t>
            </a:r>
            <a:r>
              <a:rPr lang="en-US" sz="2400" dirty="0"/>
              <a:t> simples </a:t>
            </a:r>
            <a:r>
              <a:rPr lang="en-US" sz="2400" dirty="0" err="1"/>
              <a:t>quando</a:t>
            </a:r>
            <a:r>
              <a:rPr lang="en-US" sz="2400" dirty="0"/>
              <a:t> a </a:t>
            </a:r>
            <a:r>
              <a:rPr lang="en-US" sz="2400" dirty="0" err="1"/>
              <a:t>função</a:t>
            </a:r>
            <a:r>
              <a:rPr lang="en-US" sz="2400" dirty="0"/>
              <a:t> </a:t>
            </a:r>
            <a:r>
              <a:rPr lang="en-US" sz="2400" dirty="0" err="1"/>
              <a:t>aprendida</a:t>
            </a:r>
            <a:r>
              <a:rPr lang="en-US" sz="2400" dirty="0"/>
              <a:t> (</a:t>
            </a:r>
            <a:r>
              <a:rPr lang="en-US" sz="2400" dirty="0" err="1"/>
              <a:t>rede</a:t>
            </a:r>
            <a:r>
              <a:rPr lang="en-US" sz="2400" dirty="0"/>
              <a:t> neural) 𝑝𝑚𝑜𝑑𝑒𝑙 </a:t>
            </a:r>
            <a:r>
              <a:rPr lang="en-US" sz="2400" dirty="0" err="1"/>
              <a:t>corresponde</a:t>
            </a:r>
            <a:r>
              <a:rPr lang="en-US" sz="2400" dirty="0"/>
              <a:t> </a:t>
            </a:r>
            <a:r>
              <a:rPr lang="en-US" sz="2400" dirty="0" err="1"/>
              <a:t>à</a:t>
            </a:r>
            <a:r>
              <a:rPr lang="en-US" sz="2400" dirty="0"/>
              <a:t> </a:t>
            </a:r>
            <a:r>
              <a:rPr lang="en-US" sz="2400" dirty="0" err="1"/>
              <a:t>função</a:t>
            </a:r>
            <a:r>
              <a:rPr lang="en-US" sz="2400" dirty="0"/>
              <a:t> de </a:t>
            </a:r>
            <a:r>
              <a:rPr lang="en-US" sz="2400" dirty="0" err="1"/>
              <a:t>custo</a:t>
            </a:r>
            <a:r>
              <a:rPr lang="en-US" sz="2400" dirty="0"/>
              <a:t> ℒ (w).</a:t>
            </a:r>
          </a:p>
          <a:p>
            <a:pPr marL="285750" indent="-285750">
              <a:buFontTx/>
              <a:buChar char="-"/>
              <a:defRPr/>
            </a:pPr>
            <a:endParaRPr lang="en-US" sz="2400" dirty="0"/>
          </a:p>
          <a:p>
            <a:pPr>
              <a:defRPr/>
            </a:pPr>
            <a:r>
              <a:rPr lang="en-US" sz="2400" dirty="0" err="1"/>
              <a:t>Por</a:t>
            </a:r>
            <a:r>
              <a:rPr lang="en-US" sz="2400" dirty="0"/>
              <a:t> </a:t>
            </a:r>
            <a:r>
              <a:rPr lang="en-US" sz="2400" dirty="0" err="1"/>
              <a:t>exemplo</a:t>
            </a:r>
            <a:r>
              <a:rPr lang="en-US" sz="2400" dirty="0"/>
              <a:t>, o log da </a:t>
            </a:r>
            <a:r>
              <a:rPr lang="en-US" sz="2400" dirty="0" err="1"/>
              <a:t>verossimilhança</a:t>
            </a:r>
            <a:r>
              <a:rPr lang="en-US" sz="2400" dirty="0"/>
              <a:t> (likelihood) </a:t>
            </a:r>
            <a:r>
              <a:rPr lang="en-US" sz="2400" dirty="0" err="1"/>
              <a:t>negativa</a:t>
            </a:r>
            <a:r>
              <a:rPr lang="en-US" sz="2400" dirty="0"/>
              <a:t> </a:t>
            </a:r>
            <a:r>
              <a:rPr lang="en-US" sz="2400" dirty="0" err="1"/>
              <a:t>cancela</a:t>
            </a:r>
            <a:r>
              <a:rPr lang="en-US" sz="2400" dirty="0"/>
              <a:t> a </a:t>
            </a:r>
            <a:r>
              <a:rPr lang="en-US" sz="2400" dirty="0" err="1"/>
              <a:t>exp</a:t>
            </a:r>
            <a:r>
              <a:rPr lang="en-US" sz="2400" dirty="0"/>
              <a:t> da </a:t>
            </a:r>
            <a:r>
              <a:rPr lang="en-US" sz="2400" dirty="0" err="1"/>
              <a:t>gaussiana</a:t>
            </a:r>
            <a:r>
              <a:rPr lang="en-US" sz="2400" dirty="0"/>
              <a:t>.</a:t>
            </a:r>
          </a:p>
          <a:p>
            <a:pPr marL="285750" indent="-285750">
              <a:buFontTx/>
              <a:buChar char="-"/>
              <a:defRPr/>
            </a:pPr>
            <a:endParaRPr lang="en-US" sz="2400" dirty="0"/>
          </a:p>
          <a:p>
            <a:pPr marL="285750" indent="-285750">
              <a:buFontTx/>
              <a:buChar char="-"/>
              <a:defRPr/>
            </a:pPr>
            <a:r>
              <a:rPr lang="en-US" sz="2400" dirty="0" err="1"/>
              <a:t>Matemática</a:t>
            </a:r>
            <a:r>
              <a:rPr lang="en-US" sz="2400" dirty="0"/>
              <a:t> </a:t>
            </a:r>
            <a:r>
              <a:rPr lang="en-US" sz="2400" dirty="0" err="1"/>
              <a:t>mais</a:t>
            </a:r>
            <a:r>
              <a:rPr lang="en-US" sz="2400" dirty="0"/>
              <a:t> </a:t>
            </a:r>
            <a:r>
              <a:rPr lang="en-US" sz="2400" dirty="0" err="1"/>
              <a:t>fácil</a:t>
            </a:r>
            <a:r>
              <a:rPr lang="en-US" sz="2400" dirty="0"/>
              <a:t>;</a:t>
            </a:r>
          </a:p>
          <a:p>
            <a:pPr marL="285750" indent="-285750">
              <a:buFontTx/>
              <a:buChar char="-"/>
              <a:defRPr/>
            </a:pPr>
            <a:r>
              <a:rPr lang="en-US" sz="2400" dirty="0" err="1"/>
              <a:t>Melhor</a:t>
            </a:r>
            <a:r>
              <a:rPr lang="en-US" sz="2400" dirty="0"/>
              <a:t> </a:t>
            </a:r>
            <a:r>
              <a:rPr lang="en-US" sz="2400" dirty="0" err="1"/>
              <a:t>estabilidade</a:t>
            </a:r>
            <a:r>
              <a:rPr lang="en-US" sz="2400" dirty="0"/>
              <a:t> </a:t>
            </a:r>
            <a:r>
              <a:rPr lang="en-US" sz="2400" dirty="0" err="1"/>
              <a:t>numérica</a:t>
            </a:r>
            <a:r>
              <a:rPr lang="en-US" sz="2400" dirty="0"/>
              <a:t>;</a:t>
            </a:r>
          </a:p>
          <a:p>
            <a:pPr marL="285750" indent="-285750">
              <a:buFontTx/>
              <a:buChar char="-"/>
              <a:defRPr/>
            </a:pPr>
            <a:r>
              <a:rPr lang="en-US" sz="2400" dirty="0" err="1"/>
              <a:t>Ativações</a:t>
            </a:r>
            <a:r>
              <a:rPr lang="en-US" sz="2400" dirty="0"/>
              <a:t> </a:t>
            </a:r>
            <a:r>
              <a:rPr lang="en-US" sz="2400" dirty="0" err="1"/>
              <a:t>exponenciais</a:t>
            </a:r>
            <a:r>
              <a:rPr lang="en-US" sz="2400" dirty="0"/>
              <a:t> </a:t>
            </a:r>
            <a:r>
              <a:rPr lang="en-US" sz="2400" dirty="0" err="1"/>
              <a:t>geralmente</a:t>
            </a:r>
            <a:r>
              <a:rPr lang="en-US" sz="2400" dirty="0"/>
              <a:t> </a:t>
            </a:r>
            <a:r>
              <a:rPr lang="en-US" sz="2400" dirty="0" err="1"/>
              <a:t>levam</a:t>
            </a:r>
            <a:r>
              <a:rPr lang="en-US" sz="2400" dirty="0"/>
              <a:t> </a:t>
            </a:r>
            <a:r>
              <a:rPr lang="en-US" sz="2400" dirty="0" err="1"/>
              <a:t>à</a:t>
            </a:r>
            <a:r>
              <a:rPr lang="en-US" sz="2400" dirty="0"/>
              <a:t> </a:t>
            </a:r>
            <a:r>
              <a:rPr lang="en-US" sz="2400" dirty="0" err="1"/>
              <a:t>saturação</a:t>
            </a:r>
            <a:r>
              <a:rPr lang="en-US" sz="2400" dirty="0"/>
              <a:t>, o que </a:t>
            </a:r>
            <a:r>
              <a:rPr lang="en-US" sz="2400" dirty="0" err="1"/>
              <a:t>significa</a:t>
            </a:r>
            <a:r>
              <a:rPr lang="en-US" sz="2400" dirty="0"/>
              <a:t> que </a:t>
            </a:r>
            <a:r>
              <a:rPr lang="en-US" sz="2400" dirty="0" err="1"/>
              <a:t>os</a:t>
            </a:r>
            <a:r>
              <a:rPr lang="en-US" sz="2400" dirty="0"/>
              <a:t> </a:t>
            </a:r>
            <a:r>
              <a:rPr lang="en-US" sz="2400" dirty="0" err="1"/>
              <a:t>gradientes</a:t>
            </a:r>
            <a:r>
              <a:rPr lang="en-US" sz="2400" dirty="0"/>
              <a:t> </a:t>
            </a:r>
            <a:r>
              <a:rPr lang="en-US" sz="2400" dirty="0" err="1"/>
              <a:t>são</a:t>
            </a:r>
            <a:r>
              <a:rPr lang="en-US" sz="2400" dirty="0"/>
              <a:t> </a:t>
            </a:r>
            <a:r>
              <a:rPr lang="en-US" sz="2400" dirty="0" err="1"/>
              <a:t>quase</a:t>
            </a:r>
            <a:r>
              <a:rPr lang="en-US" sz="2400" dirty="0"/>
              <a:t> 0, o que </a:t>
            </a:r>
            <a:r>
              <a:rPr lang="en-US" sz="2400" dirty="0" err="1"/>
              <a:t>significa</a:t>
            </a:r>
            <a:r>
              <a:rPr lang="en-US" sz="2400" dirty="0"/>
              <a:t> que </a:t>
            </a:r>
            <a:r>
              <a:rPr lang="en-US" sz="2400" dirty="0" err="1"/>
              <a:t>não</a:t>
            </a:r>
            <a:r>
              <a:rPr lang="en-US" sz="2400" dirty="0"/>
              <a:t> </a:t>
            </a:r>
            <a:r>
              <a:rPr lang="en-US" sz="2400" dirty="0" err="1"/>
              <a:t>há</a:t>
            </a:r>
            <a:r>
              <a:rPr lang="en-US" sz="2400" dirty="0"/>
              <a:t> </a:t>
            </a:r>
            <a:r>
              <a:rPr lang="en-US" sz="2400" dirty="0" err="1"/>
              <a:t>aprendizado</a:t>
            </a:r>
            <a:r>
              <a:rPr lang="en-US" sz="240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ítulo 1">
            <a:extLst>
              <a:ext uri="{FF2B5EF4-FFF2-40B4-BE49-F238E27FC236}">
                <a16:creationId xmlns:a16="http://schemas.microsoft.com/office/drawing/2014/main" id="{03DE5C50-2DBD-3365-A066-0BA4CF440613}"/>
              </a:ext>
            </a:extLst>
          </p:cNvPr>
          <p:cNvSpPr>
            <a:spLocks noGrp="1"/>
          </p:cNvSpPr>
          <p:nvPr>
            <p:ph type="ctrTitle"/>
          </p:nvPr>
        </p:nvSpPr>
        <p:spPr>
          <a:xfrm>
            <a:off x="539750" y="260350"/>
            <a:ext cx="7056438" cy="504825"/>
          </a:xfrm>
        </p:spPr>
        <p:txBody>
          <a:bodyPr/>
          <a:lstStyle/>
          <a:p>
            <a:r>
              <a:rPr lang="pt-BR" altLang="en-US"/>
              <a:t>Deep Learning – Modelo Linear</a:t>
            </a:r>
            <a:endParaRPr lang="en-US" altLang="en-US"/>
          </a:p>
        </p:txBody>
      </p:sp>
      <p:pic>
        <p:nvPicPr>
          <p:cNvPr id="68610" name="Picture 2">
            <a:extLst>
              <a:ext uri="{FF2B5EF4-FFF2-40B4-BE49-F238E27FC236}">
                <a16:creationId xmlns:a16="http://schemas.microsoft.com/office/drawing/2014/main" id="{6D6DEE3D-9A37-399E-2818-D00CA1644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1665288"/>
            <a:ext cx="53213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5">
            <a:extLst>
              <a:ext uri="{FF2B5EF4-FFF2-40B4-BE49-F238E27FC236}">
                <a16:creationId xmlns:a16="http://schemas.microsoft.com/office/drawing/2014/main" id="{4DDFB009-FCF8-4BF5-E699-63A993BD07A6}"/>
              </a:ext>
            </a:extLst>
          </p:cNvPr>
          <p:cNvSpPr>
            <a:spLocks noChangeArrowheads="1"/>
          </p:cNvSpPr>
          <p:nvPr/>
        </p:nvSpPr>
        <p:spPr bwMode="auto">
          <a:xfrm>
            <a:off x="0" y="1665288"/>
            <a:ext cx="38227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000"/>
              <a:t>Ativação: 𝑎 = 𝑤𝑥o</a:t>
            </a:r>
          </a:p>
          <a:p>
            <a:pPr>
              <a:spcBef>
                <a:spcPct val="0"/>
              </a:spcBef>
              <a:buFontTx/>
              <a:buChar char="-"/>
            </a:pPr>
            <a:endParaRPr lang="en-US" altLang="en-US" sz="2000"/>
          </a:p>
          <a:p>
            <a:pPr>
              <a:spcBef>
                <a:spcPct val="0"/>
              </a:spcBef>
              <a:buFontTx/>
              <a:buChar char="-"/>
            </a:pPr>
            <a:r>
              <a:rPr lang="en-US" altLang="en-US" sz="2000"/>
              <a:t>Gradiente: 𝜕𝑎𝜕𝑤 = 𝑥o</a:t>
            </a:r>
          </a:p>
          <a:p>
            <a:pPr>
              <a:spcBef>
                <a:spcPct val="0"/>
              </a:spcBef>
              <a:buFontTx/>
              <a:buChar char="-"/>
            </a:pPr>
            <a:endParaRPr lang="en-US" altLang="en-US" sz="2000"/>
          </a:p>
          <a:p>
            <a:pPr>
              <a:spcBef>
                <a:spcPct val="0"/>
              </a:spcBef>
              <a:buFontTx/>
              <a:buChar char="-"/>
            </a:pPr>
            <a:r>
              <a:rPr lang="en-US" altLang="en-US" sz="2000"/>
              <a:t>Nenhuma saturação de ativação;</a:t>
            </a:r>
          </a:p>
          <a:p>
            <a:pPr>
              <a:spcBef>
                <a:spcPct val="0"/>
              </a:spcBef>
              <a:buFontTx/>
              <a:buChar char="-"/>
            </a:pPr>
            <a:endParaRPr lang="en-US" altLang="en-US" sz="2000"/>
          </a:p>
          <a:p>
            <a:pPr>
              <a:spcBef>
                <a:spcPct val="0"/>
              </a:spcBef>
              <a:buFontTx/>
              <a:buChar char="-"/>
            </a:pPr>
            <a:r>
              <a:rPr lang="en-US" altLang="en-US" sz="2000"/>
              <a:t>Portanto, gradientes fortes e estáveis;</a:t>
            </a:r>
          </a:p>
          <a:p>
            <a:pPr>
              <a:spcBef>
                <a:spcPct val="0"/>
              </a:spcBef>
              <a:buFontTx/>
              <a:buChar char="-"/>
            </a:pPr>
            <a:endParaRPr lang="en-US" altLang="en-US" sz="2000"/>
          </a:p>
          <a:p>
            <a:pPr>
              <a:spcBef>
                <a:spcPct val="0"/>
              </a:spcBef>
              <a:buFontTx/>
              <a:buChar char="-"/>
            </a:pPr>
            <a:r>
              <a:rPr lang="en-US" altLang="en-US" sz="2000"/>
              <a:t>Aprendizado confiável com módulos lineares.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ítulo 1">
            <a:extLst>
              <a:ext uri="{FF2B5EF4-FFF2-40B4-BE49-F238E27FC236}">
                <a16:creationId xmlns:a16="http://schemas.microsoft.com/office/drawing/2014/main" id="{21838B00-5D56-2C04-C091-2AA34331140A}"/>
              </a:ext>
            </a:extLst>
          </p:cNvPr>
          <p:cNvSpPr>
            <a:spLocks noGrp="1"/>
          </p:cNvSpPr>
          <p:nvPr>
            <p:ph type="ctrTitle"/>
          </p:nvPr>
        </p:nvSpPr>
        <p:spPr>
          <a:xfrm>
            <a:off x="539750" y="260350"/>
            <a:ext cx="7056438" cy="504825"/>
          </a:xfrm>
        </p:spPr>
        <p:txBody>
          <a:bodyPr/>
          <a:lstStyle/>
          <a:p>
            <a:r>
              <a:rPr lang="pt-BR" altLang="en-US"/>
              <a:t>Deep Learning – Modelo Linear</a:t>
            </a:r>
            <a:endParaRPr lang="en-US" altLang="en-US"/>
          </a:p>
        </p:txBody>
      </p:sp>
      <p:pic>
        <p:nvPicPr>
          <p:cNvPr id="70658" name="Picture 3">
            <a:extLst>
              <a:ext uri="{FF2B5EF4-FFF2-40B4-BE49-F238E27FC236}">
                <a16:creationId xmlns:a16="http://schemas.microsoft.com/office/drawing/2014/main" id="{9C35237B-08C7-BBDE-1621-A9915A335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1773238"/>
            <a:ext cx="528002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5">
            <a:extLst>
              <a:ext uri="{FF2B5EF4-FFF2-40B4-BE49-F238E27FC236}">
                <a16:creationId xmlns:a16="http://schemas.microsoft.com/office/drawing/2014/main" id="{3D9E5963-A4BA-55F6-8911-B07FC6349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13" y="3873500"/>
            <a:ext cx="2463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a:extLst>
              <a:ext uri="{FF2B5EF4-FFF2-40B4-BE49-F238E27FC236}">
                <a16:creationId xmlns:a16="http://schemas.microsoft.com/office/drawing/2014/main" id="{31D8139D-1874-4CC7-4F17-73F6DD1E9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1800225"/>
            <a:ext cx="3073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8">
            <a:extLst>
              <a:ext uri="{FF2B5EF4-FFF2-40B4-BE49-F238E27FC236}">
                <a16:creationId xmlns:a16="http://schemas.microsoft.com/office/drawing/2014/main" id="{42A5303D-B282-396A-8D11-C50156409BFA}"/>
              </a:ext>
            </a:extLst>
          </p:cNvPr>
          <p:cNvSpPr>
            <a:spLocks noChangeArrowheads="1"/>
          </p:cNvSpPr>
          <p:nvPr/>
        </p:nvSpPr>
        <p:spPr bwMode="auto">
          <a:xfrm>
            <a:off x="1393825" y="1079500"/>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70662" name="Rectangle 9">
            <a:extLst>
              <a:ext uri="{FF2B5EF4-FFF2-40B4-BE49-F238E27FC236}">
                <a16:creationId xmlns:a16="http://schemas.microsoft.com/office/drawing/2014/main" id="{EFB0CAAF-8F9D-0D93-CF3C-F8B0E9E74BB9}"/>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ítulo 1">
            <a:extLst>
              <a:ext uri="{FF2B5EF4-FFF2-40B4-BE49-F238E27FC236}">
                <a16:creationId xmlns:a16="http://schemas.microsoft.com/office/drawing/2014/main" id="{A7EE87A1-ABF7-9F34-028F-E517A2A5899E}"/>
              </a:ext>
            </a:extLst>
          </p:cNvPr>
          <p:cNvSpPr>
            <a:spLocks noGrp="1"/>
          </p:cNvSpPr>
          <p:nvPr>
            <p:ph type="ctrTitle"/>
          </p:nvPr>
        </p:nvSpPr>
        <p:spPr>
          <a:xfrm>
            <a:off x="539750" y="260350"/>
            <a:ext cx="7056438" cy="504825"/>
          </a:xfrm>
        </p:spPr>
        <p:txBody>
          <a:bodyPr/>
          <a:lstStyle/>
          <a:p>
            <a:r>
              <a:rPr lang="pt-BR" altLang="en-US"/>
              <a:t>Deep Learning – Modelo Rectified Linear Unit (ReLU)</a:t>
            </a:r>
            <a:endParaRPr lang="en-US" altLang="en-US"/>
          </a:p>
        </p:txBody>
      </p:sp>
      <p:pic>
        <p:nvPicPr>
          <p:cNvPr id="72706" name="Picture 3">
            <a:extLst>
              <a:ext uri="{FF2B5EF4-FFF2-40B4-BE49-F238E27FC236}">
                <a16:creationId xmlns:a16="http://schemas.microsoft.com/office/drawing/2014/main" id="{0D4F81D4-8796-74F1-2F1A-806F536CF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1773238"/>
            <a:ext cx="528002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5">
            <a:extLst>
              <a:ext uri="{FF2B5EF4-FFF2-40B4-BE49-F238E27FC236}">
                <a16:creationId xmlns:a16="http://schemas.microsoft.com/office/drawing/2014/main" id="{3AAF7B3F-F8A2-40B5-AC99-E6D3B4155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3875088"/>
            <a:ext cx="2463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7">
            <a:extLst>
              <a:ext uri="{FF2B5EF4-FFF2-40B4-BE49-F238E27FC236}">
                <a16:creationId xmlns:a16="http://schemas.microsoft.com/office/drawing/2014/main" id="{DB835F49-2776-E080-CF0D-4167921B8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8" y="1949450"/>
            <a:ext cx="3073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6">
            <a:extLst>
              <a:ext uri="{FF2B5EF4-FFF2-40B4-BE49-F238E27FC236}">
                <a16:creationId xmlns:a16="http://schemas.microsoft.com/office/drawing/2014/main" id="{818DFFEF-7C30-32C5-29E6-3912E8FE94D5}"/>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72710" name="Rectangle 8">
            <a:extLst>
              <a:ext uri="{FF2B5EF4-FFF2-40B4-BE49-F238E27FC236}">
                <a16:creationId xmlns:a16="http://schemas.microsoft.com/office/drawing/2014/main" id="{FD09C3BE-054F-6EF9-2275-A0082FF13C7B}"/>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ítulo 1">
            <a:extLst>
              <a:ext uri="{FF2B5EF4-FFF2-40B4-BE49-F238E27FC236}">
                <a16:creationId xmlns:a16="http://schemas.microsoft.com/office/drawing/2014/main" id="{A20AFF8F-E64D-22CF-AA3B-C0AE09CDD660}"/>
              </a:ext>
            </a:extLst>
          </p:cNvPr>
          <p:cNvSpPr>
            <a:spLocks noGrp="1"/>
          </p:cNvSpPr>
          <p:nvPr>
            <p:ph type="ctrTitle"/>
          </p:nvPr>
        </p:nvSpPr>
        <p:spPr>
          <a:xfrm>
            <a:off x="539750" y="260350"/>
            <a:ext cx="7056438" cy="504825"/>
          </a:xfrm>
        </p:spPr>
        <p:txBody>
          <a:bodyPr/>
          <a:lstStyle/>
          <a:p>
            <a:r>
              <a:rPr lang="pt-BR" altLang="en-US"/>
              <a:t>Deep Learning – ReLU e sua taxa de converg</a:t>
            </a:r>
            <a:r>
              <a:rPr lang="en-US" altLang="en-US"/>
              <a:t>ência</a:t>
            </a:r>
          </a:p>
        </p:txBody>
      </p:sp>
      <p:pic>
        <p:nvPicPr>
          <p:cNvPr id="74754" name="Picture 2">
            <a:extLst>
              <a:ext uri="{FF2B5EF4-FFF2-40B4-BE49-F238E27FC236}">
                <a16:creationId xmlns:a16="http://schemas.microsoft.com/office/drawing/2014/main" id="{7BDCF1B3-1A63-79A9-0433-67117F883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349375"/>
            <a:ext cx="6842125"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ítulo 1">
            <a:extLst>
              <a:ext uri="{FF2B5EF4-FFF2-40B4-BE49-F238E27FC236}">
                <a16:creationId xmlns:a16="http://schemas.microsoft.com/office/drawing/2014/main" id="{9B468698-46C1-C11D-D653-A529339F1DB8}"/>
              </a:ext>
            </a:extLst>
          </p:cNvPr>
          <p:cNvSpPr>
            <a:spLocks noGrp="1"/>
          </p:cNvSpPr>
          <p:nvPr>
            <p:ph type="ctrTitle"/>
          </p:nvPr>
        </p:nvSpPr>
        <p:spPr>
          <a:xfrm>
            <a:off x="539750" y="260350"/>
            <a:ext cx="7056438" cy="504825"/>
          </a:xfrm>
        </p:spPr>
        <p:txBody>
          <a:bodyPr/>
          <a:lstStyle/>
          <a:p>
            <a:r>
              <a:rPr lang="pt-BR" altLang="en-US"/>
              <a:t>Deep Learning – Outros ReLUs</a:t>
            </a:r>
            <a:endParaRPr lang="en-US" altLang="en-US"/>
          </a:p>
        </p:txBody>
      </p:sp>
      <p:pic>
        <p:nvPicPr>
          <p:cNvPr id="76802" name="Picture 2">
            <a:extLst>
              <a:ext uri="{FF2B5EF4-FFF2-40B4-BE49-F238E27FC236}">
                <a16:creationId xmlns:a16="http://schemas.microsoft.com/office/drawing/2014/main" id="{58C66E7C-CD7C-F633-C142-BB37F41AF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5625"/>
            <a:ext cx="89344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a:extLst>
              <a:ext uri="{FF2B5EF4-FFF2-40B4-BE49-F238E27FC236}">
                <a16:creationId xmlns:a16="http://schemas.microsoft.com/office/drawing/2014/main" id="{D99463FA-BBE5-2865-FFB1-9F6D34E56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5" y="1077913"/>
            <a:ext cx="375761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1">
            <a:extLst>
              <a:ext uri="{FF2B5EF4-FFF2-40B4-BE49-F238E27FC236}">
                <a16:creationId xmlns:a16="http://schemas.microsoft.com/office/drawing/2014/main" id="{A0B27E91-F659-D41D-CED9-D2C3840DE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286000"/>
            <a:ext cx="2286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3">
            <a:extLst>
              <a:ext uri="{FF2B5EF4-FFF2-40B4-BE49-F238E27FC236}">
                <a16:creationId xmlns:a16="http://schemas.microsoft.com/office/drawing/2014/main" id="{F96D11A5-E193-31BB-1692-999D0FA58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0" y="3159125"/>
            <a:ext cx="3721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15">
            <a:extLst>
              <a:ext uri="{FF2B5EF4-FFF2-40B4-BE49-F238E27FC236}">
                <a16:creationId xmlns:a16="http://schemas.microsoft.com/office/drawing/2014/main" id="{B2F84ACE-387E-32D6-CE0C-6100642CB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1724025"/>
            <a:ext cx="3035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7">
            <a:extLst>
              <a:ext uri="{FF2B5EF4-FFF2-40B4-BE49-F238E27FC236}">
                <a16:creationId xmlns:a16="http://schemas.microsoft.com/office/drawing/2014/main" id="{CBB41B55-4F45-FF4C-5298-26726B4E9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300" y="1109663"/>
            <a:ext cx="1866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ítulo 1">
            <a:extLst>
              <a:ext uri="{FF2B5EF4-FFF2-40B4-BE49-F238E27FC236}">
                <a16:creationId xmlns:a16="http://schemas.microsoft.com/office/drawing/2014/main" id="{74F96CFE-0F99-4403-BF8C-A1A2EF2397C7}"/>
              </a:ext>
            </a:extLst>
          </p:cNvPr>
          <p:cNvSpPr>
            <a:spLocks noGrp="1"/>
          </p:cNvSpPr>
          <p:nvPr>
            <p:ph type="ctrTitle"/>
          </p:nvPr>
        </p:nvSpPr>
        <p:spPr>
          <a:xfrm>
            <a:off x="539750" y="260350"/>
            <a:ext cx="7056438" cy="504825"/>
          </a:xfrm>
        </p:spPr>
        <p:txBody>
          <a:bodyPr/>
          <a:lstStyle/>
          <a:p>
            <a:r>
              <a:rPr lang="pt-BR" altLang="en-US"/>
              <a:t>Deep Learning – N</a:t>
            </a:r>
            <a:r>
              <a:rPr lang="en-US" altLang="en-US"/>
              <a:t>ão linearidades centradas</a:t>
            </a:r>
          </a:p>
        </p:txBody>
      </p:sp>
      <p:sp>
        <p:nvSpPr>
          <p:cNvPr id="2" name="Rectangle 1">
            <a:extLst>
              <a:ext uri="{FF2B5EF4-FFF2-40B4-BE49-F238E27FC236}">
                <a16:creationId xmlns:a16="http://schemas.microsoft.com/office/drawing/2014/main" id="{F103C7A7-ED16-F244-ADB6-5C9682A774FE}"/>
              </a:ext>
            </a:extLst>
          </p:cNvPr>
          <p:cNvSpPr/>
          <p:nvPr/>
        </p:nvSpPr>
        <p:spPr>
          <a:xfrm>
            <a:off x="0" y="1268413"/>
            <a:ext cx="9144000" cy="5632450"/>
          </a:xfrm>
          <a:prstGeom prst="rect">
            <a:avLst/>
          </a:prstGeom>
        </p:spPr>
        <p:txBody>
          <a:bodyPr>
            <a:spAutoFit/>
          </a:bodyPr>
          <a:lstStyle/>
          <a:p>
            <a:pPr>
              <a:defRPr/>
            </a:pPr>
            <a:r>
              <a:rPr lang="en-US" sz="2000" dirty="0" err="1"/>
              <a:t>Lembre</a:t>
            </a:r>
            <a:r>
              <a:rPr lang="en-US" sz="2000" dirty="0"/>
              <a:t>-se: </a:t>
            </a:r>
            <a:r>
              <a:rPr lang="en-US" sz="2000" dirty="0" err="1"/>
              <a:t>uma</a:t>
            </a:r>
            <a:r>
              <a:rPr lang="en-US" sz="2000" dirty="0"/>
              <a:t> </a:t>
            </a:r>
            <a:r>
              <a:rPr lang="en-US" sz="2000" dirty="0" err="1"/>
              <a:t>rede</a:t>
            </a:r>
            <a:r>
              <a:rPr lang="en-US" sz="2000" dirty="0"/>
              <a:t> </a:t>
            </a:r>
            <a:r>
              <a:rPr lang="en-US" sz="2000" dirty="0" err="1"/>
              <a:t>profunda</a:t>
            </a:r>
            <a:r>
              <a:rPr lang="en-US" sz="2000" dirty="0"/>
              <a:t> </a:t>
            </a:r>
            <a:r>
              <a:rPr lang="en-US" sz="2000" dirty="0" err="1"/>
              <a:t>é</a:t>
            </a:r>
            <a:r>
              <a:rPr lang="en-US" sz="2000" dirty="0"/>
              <a:t> </a:t>
            </a:r>
            <a:r>
              <a:rPr lang="en-US" sz="2000" dirty="0" err="1"/>
              <a:t>uma</a:t>
            </a:r>
            <a:r>
              <a:rPr lang="en-US" sz="2000" dirty="0"/>
              <a:t> </a:t>
            </a:r>
            <a:r>
              <a:rPr lang="en-US" sz="2000" dirty="0" err="1"/>
              <a:t>hierarquia</a:t>
            </a:r>
            <a:r>
              <a:rPr lang="en-US" sz="2000" dirty="0"/>
              <a:t> de </a:t>
            </a:r>
            <a:r>
              <a:rPr lang="en-US" sz="2000" dirty="0" err="1"/>
              <a:t>módulos</a:t>
            </a:r>
            <a:r>
              <a:rPr lang="en-US" sz="2000" dirty="0"/>
              <a:t> </a:t>
            </a:r>
            <a:r>
              <a:rPr lang="en-US" sz="2000" dirty="0" err="1"/>
              <a:t>semelhantes</a:t>
            </a:r>
            <a:r>
              <a:rPr lang="en-US" sz="2000" dirty="0"/>
              <a:t>.</a:t>
            </a:r>
          </a:p>
          <a:p>
            <a:pPr marL="342900" indent="-342900">
              <a:buFontTx/>
              <a:buChar char="-"/>
              <a:defRPr/>
            </a:pPr>
            <a:endParaRPr lang="en-US" sz="2000" dirty="0"/>
          </a:p>
          <a:p>
            <a:pPr marL="342900" indent="-342900">
              <a:buFontTx/>
              <a:buChar char="-"/>
              <a:defRPr/>
            </a:pPr>
            <a:r>
              <a:rPr lang="en-US" sz="2000" dirty="0"/>
              <a:t>Uma </a:t>
            </a:r>
            <a:r>
              <a:rPr lang="en-US" sz="2000" dirty="0" err="1"/>
              <a:t>ReLU</a:t>
            </a:r>
            <a:r>
              <a:rPr lang="en-US" sz="2000" dirty="0"/>
              <a:t> </a:t>
            </a:r>
            <a:r>
              <a:rPr lang="en-US" sz="2000" dirty="0" err="1"/>
              <a:t>é</a:t>
            </a:r>
            <a:r>
              <a:rPr lang="en-US" sz="2000" dirty="0"/>
              <a:t> a entrada para a </a:t>
            </a:r>
            <a:r>
              <a:rPr lang="en-US" sz="2000" dirty="0" err="1"/>
              <a:t>próxima</a:t>
            </a:r>
            <a:r>
              <a:rPr lang="en-US" sz="2000" dirty="0"/>
              <a:t> </a:t>
            </a:r>
            <a:r>
              <a:rPr lang="en-US" sz="2000" dirty="0" err="1"/>
              <a:t>ReLU</a:t>
            </a:r>
            <a:r>
              <a:rPr lang="en-US" sz="2000" dirty="0"/>
              <a:t>.</a:t>
            </a:r>
          </a:p>
          <a:p>
            <a:pPr marL="342900" indent="-342900">
              <a:buFontTx/>
              <a:buChar char="-"/>
              <a:defRPr/>
            </a:pPr>
            <a:endParaRPr lang="en-US" sz="2000" dirty="0"/>
          </a:p>
          <a:p>
            <a:pPr>
              <a:defRPr/>
            </a:pPr>
            <a:r>
              <a:rPr lang="en-US" sz="2000" dirty="0" err="1"/>
              <a:t>Comportamento</a:t>
            </a:r>
            <a:r>
              <a:rPr lang="en-US" sz="2000" dirty="0"/>
              <a:t> </a:t>
            </a:r>
            <a:r>
              <a:rPr lang="en-US" sz="2000" dirty="0" err="1"/>
              <a:t>consistente</a:t>
            </a:r>
            <a:r>
              <a:rPr lang="en-US" sz="2000" dirty="0"/>
              <a:t> -&gt; as </a:t>
            </a:r>
            <a:r>
              <a:rPr lang="en-US" sz="2000" dirty="0" err="1"/>
              <a:t>distribuições</a:t>
            </a:r>
            <a:r>
              <a:rPr lang="en-US" sz="2000" dirty="0"/>
              <a:t> de entrada / </a:t>
            </a:r>
            <a:r>
              <a:rPr lang="en-US" sz="2000" dirty="0" err="1"/>
              <a:t>saída</a:t>
            </a:r>
            <a:r>
              <a:rPr lang="en-US" sz="2000" dirty="0"/>
              <a:t> </a:t>
            </a:r>
            <a:r>
              <a:rPr lang="en-US" sz="2000" dirty="0" err="1"/>
              <a:t>devem</a:t>
            </a:r>
            <a:r>
              <a:rPr lang="en-US" sz="2000" dirty="0"/>
              <a:t> </a:t>
            </a:r>
            <a:r>
              <a:rPr lang="en-US" sz="2000" dirty="0" err="1"/>
              <a:t>corresponder</a:t>
            </a:r>
            <a:r>
              <a:rPr lang="en-US" sz="2000" dirty="0"/>
              <a:t>.</a:t>
            </a:r>
          </a:p>
          <a:p>
            <a:pPr marL="342900" indent="-342900">
              <a:buFontTx/>
              <a:buChar char="-"/>
              <a:defRPr/>
            </a:pPr>
            <a:endParaRPr lang="en-US" sz="2000" dirty="0"/>
          </a:p>
          <a:p>
            <a:pPr marL="342900" indent="-342900">
              <a:buFontTx/>
              <a:buChar char="-"/>
              <a:defRPr/>
            </a:pPr>
            <a:r>
              <a:rPr lang="en-US" sz="2000" dirty="0" err="1"/>
              <a:t>Caso</a:t>
            </a:r>
            <a:r>
              <a:rPr lang="en-US" sz="2000" dirty="0"/>
              <a:t> </a:t>
            </a:r>
            <a:r>
              <a:rPr lang="en-US" sz="2000" dirty="0" err="1"/>
              <a:t>contrário</a:t>
            </a:r>
            <a:r>
              <a:rPr lang="en-US" sz="2000" dirty="0"/>
              <a:t>, </a:t>
            </a:r>
            <a:r>
              <a:rPr lang="en-US" sz="2000" dirty="0" err="1"/>
              <a:t>você</a:t>
            </a:r>
            <a:r>
              <a:rPr lang="en-US" sz="2000" dirty="0"/>
              <a:t> logo </a:t>
            </a:r>
            <a:r>
              <a:rPr lang="en-US" sz="2000" dirty="0" err="1"/>
              <a:t>terá</a:t>
            </a:r>
            <a:r>
              <a:rPr lang="en-US" sz="2000" dirty="0"/>
              <a:t> um </a:t>
            </a:r>
            <a:r>
              <a:rPr lang="en-US" sz="2000" dirty="0" err="1"/>
              <a:t>comportamento</a:t>
            </a:r>
            <a:r>
              <a:rPr lang="en-US" sz="2000" dirty="0"/>
              <a:t> </a:t>
            </a:r>
            <a:r>
              <a:rPr lang="en-US" sz="2000" dirty="0" err="1"/>
              <a:t>inconsistente</a:t>
            </a:r>
            <a:r>
              <a:rPr lang="en-US" sz="2000" dirty="0"/>
              <a:t>;</a:t>
            </a:r>
          </a:p>
          <a:p>
            <a:pPr marL="342900" indent="-342900">
              <a:buFontTx/>
              <a:buChar char="-"/>
              <a:defRPr/>
            </a:pPr>
            <a:r>
              <a:rPr lang="en-US" sz="2000" dirty="0"/>
              <a:t>Se ReLU-1 </a:t>
            </a:r>
            <a:r>
              <a:rPr lang="en-US" sz="2000" dirty="0" err="1"/>
              <a:t>retornar</a:t>
            </a:r>
            <a:r>
              <a:rPr lang="en-US" sz="2000" dirty="0"/>
              <a:t> </a:t>
            </a:r>
            <a:r>
              <a:rPr lang="en-US" sz="2000" dirty="0" err="1"/>
              <a:t>sempre</a:t>
            </a:r>
            <a:r>
              <a:rPr lang="en-US" sz="2000" dirty="0"/>
              <a:t> </a:t>
            </a:r>
            <a:r>
              <a:rPr lang="en-US" sz="2000" dirty="0" err="1"/>
              <a:t>números</a:t>
            </a:r>
            <a:r>
              <a:rPr lang="en-US" sz="2000" dirty="0"/>
              <a:t> </a:t>
            </a:r>
            <a:r>
              <a:rPr lang="en-US" sz="2000" dirty="0" err="1"/>
              <a:t>altamente</a:t>
            </a:r>
            <a:r>
              <a:rPr lang="en-US" sz="2000" dirty="0"/>
              <a:t> </a:t>
            </a:r>
            <a:r>
              <a:rPr lang="en-US" sz="2000" dirty="0" err="1"/>
              <a:t>positivos</a:t>
            </a:r>
            <a:r>
              <a:rPr lang="en-US" sz="2000" dirty="0"/>
              <a:t>, </a:t>
            </a:r>
            <a:r>
              <a:rPr lang="en-US" sz="2000" dirty="0" err="1"/>
              <a:t>por</a:t>
            </a:r>
            <a:r>
              <a:rPr lang="en-US" sz="2000" dirty="0"/>
              <a:t> ex. ~ 10.000 </a:t>
            </a:r>
            <a:r>
              <a:rPr lang="en-US" sz="2000" dirty="0">
                <a:sym typeface="Wingdings" pitchFamily="2" charset="2"/>
              </a:rPr>
              <a:t></a:t>
            </a:r>
            <a:r>
              <a:rPr lang="en-US" sz="2000" dirty="0"/>
              <a:t> o </a:t>
            </a:r>
            <a:r>
              <a:rPr lang="en-US" sz="2000" dirty="0" err="1"/>
              <a:t>próximo</a:t>
            </a:r>
            <a:r>
              <a:rPr lang="en-US" sz="2000" dirty="0"/>
              <a:t> ReLU-2 </a:t>
            </a:r>
            <a:r>
              <a:rPr lang="en-US" sz="2000" dirty="0" err="1"/>
              <a:t>tenderá</a:t>
            </a:r>
            <a:r>
              <a:rPr lang="en-US" sz="2000" dirty="0"/>
              <a:t> para </a:t>
            </a:r>
            <a:r>
              <a:rPr lang="en-US" sz="2000" dirty="0" err="1"/>
              <a:t>valores</a:t>
            </a:r>
            <a:r>
              <a:rPr lang="en-US" sz="2000" dirty="0"/>
              <a:t> </a:t>
            </a:r>
            <a:r>
              <a:rPr lang="en-US" sz="2000" dirty="0" err="1"/>
              <a:t>altamente</a:t>
            </a:r>
            <a:r>
              <a:rPr lang="en-US" sz="2000" dirty="0"/>
              <a:t> </a:t>
            </a:r>
            <a:r>
              <a:rPr lang="en-US" sz="2000" dirty="0" err="1"/>
              <a:t>positivos</a:t>
            </a:r>
            <a:r>
              <a:rPr lang="en-US" sz="2000" dirty="0"/>
              <a:t> </a:t>
            </a:r>
            <a:r>
              <a:rPr lang="en-US" sz="2000" dirty="0" err="1"/>
              <a:t>ou</a:t>
            </a:r>
            <a:r>
              <a:rPr lang="en-US" sz="2000" dirty="0"/>
              <a:t> </a:t>
            </a:r>
            <a:r>
              <a:rPr lang="en-US" sz="2000" dirty="0" err="1"/>
              <a:t>altamente</a:t>
            </a:r>
            <a:r>
              <a:rPr lang="en-US" sz="2000" dirty="0"/>
              <a:t> </a:t>
            </a:r>
            <a:r>
              <a:rPr lang="en-US" sz="2000" dirty="0" err="1"/>
              <a:t>negativos</a:t>
            </a:r>
            <a:r>
              <a:rPr lang="en-US" sz="2000" dirty="0"/>
              <a:t> (</a:t>
            </a:r>
            <a:r>
              <a:rPr lang="en-US" sz="2000" dirty="0" err="1"/>
              <a:t>dependendo</a:t>
            </a:r>
            <a:r>
              <a:rPr lang="en-US" sz="2000" dirty="0"/>
              <a:t> do peso 𝑤) -&gt; </a:t>
            </a:r>
            <a:r>
              <a:rPr lang="en-US" sz="2000" dirty="0" err="1"/>
              <a:t>ReLU</a:t>
            </a:r>
            <a:r>
              <a:rPr lang="en-US" sz="2000" dirty="0"/>
              <a:t> (2) </a:t>
            </a:r>
            <a:r>
              <a:rPr lang="en-US" sz="2000" dirty="0" err="1"/>
              <a:t>torna</a:t>
            </a:r>
            <a:r>
              <a:rPr lang="en-US" sz="2000" dirty="0"/>
              <a:t>-se </a:t>
            </a:r>
            <a:r>
              <a:rPr lang="en-US" sz="2000" dirty="0" err="1"/>
              <a:t>essencialmente</a:t>
            </a:r>
            <a:r>
              <a:rPr lang="en-US" sz="2000" dirty="0"/>
              <a:t> </a:t>
            </a:r>
            <a:r>
              <a:rPr lang="en-US" sz="2000" dirty="0" err="1"/>
              <a:t>uma</a:t>
            </a:r>
            <a:r>
              <a:rPr lang="en-US" sz="2000" dirty="0"/>
              <a:t> </a:t>
            </a:r>
            <a:r>
              <a:rPr lang="en-US" sz="2000" dirty="0" err="1"/>
              <a:t>unidade</a:t>
            </a:r>
            <a:r>
              <a:rPr lang="en-US" sz="2000" dirty="0"/>
              <a:t> linear.</a:t>
            </a:r>
          </a:p>
          <a:p>
            <a:pPr marL="342900" indent="-342900">
              <a:buFontTx/>
              <a:buChar char="-"/>
              <a:defRPr/>
            </a:pPr>
            <a:endParaRPr lang="en-US" sz="2000" dirty="0"/>
          </a:p>
          <a:p>
            <a:pPr>
              <a:defRPr/>
            </a:pPr>
            <a:r>
              <a:rPr lang="en-US" sz="2000" dirty="0" err="1"/>
              <a:t>Queremos</a:t>
            </a:r>
            <a:r>
              <a:rPr lang="en-US" sz="2000" dirty="0"/>
              <a:t> que </a:t>
            </a:r>
            <a:r>
              <a:rPr lang="en-US" sz="2000" dirty="0" err="1"/>
              <a:t>nossas</a:t>
            </a:r>
            <a:r>
              <a:rPr lang="en-US" sz="2000" dirty="0"/>
              <a:t> </a:t>
            </a:r>
            <a:r>
              <a:rPr lang="en-US" sz="2000" dirty="0" err="1"/>
              <a:t>não-linearidades</a:t>
            </a:r>
            <a:r>
              <a:rPr lang="en-US" sz="2000" dirty="0"/>
              <a:t> </a:t>
            </a:r>
            <a:r>
              <a:rPr lang="en-US" sz="2000" dirty="0" err="1"/>
              <a:t>sejam</a:t>
            </a:r>
            <a:r>
              <a:rPr lang="en-US" sz="2000" dirty="0"/>
              <a:t> </a:t>
            </a:r>
            <a:r>
              <a:rPr lang="en-US" sz="2000" dirty="0" err="1"/>
              <a:t>ativadas</a:t>
            </a:r>
            <a:r>
              <a:rPr lang="en-US" sz="2000" dirty="0"/>
              <a:t> </a:t>
            </a:r>
            <a:r>
              <a:rPr lang="en-US" sz="2000" dirty="0" err="1"/>
              <a:t>principalmente</a:t>
            </a:r>
            <a:r>
              <a:rPr lang="en-US" sz="2000" dirty="0"/>
              <a:t> </a:t>
            </a:r>
            <a:r>
              <a:rPr lang="en-US" sz="2000" dirty="0" err="1"/>
              <a:t>em</a:t>
            </a:r>
            <a:r>
              <a:rPr lang="en-US" sz="2000" dirty="0"/>
              <a:t> </a:t>
            </a:r>
            <a:r>
              <a:rPr lang="en-US" sz="2000" dirty="0" err="1"/>
              <a:t>torno</a:t>
            </a:r>
            <a:r>
              <a:rPr lang="en-US" sz="2000" dirty="0"/>
              <a:t> da </a:t>
            </a:r>
            <a:r>
              <a:rPr lang="en-US" sz="2000" dirty="0" err="1"/>
              <a:t>origem</a:t>
            </a:r>
            <a:r>
              <a:rPr lang="en-US" sz="2000" dirty="0"/>
              <a:t> (</a:t>
            </a:r>
            <a:r>
              <a:rPr lang="en-US" sz="2000" dirty="0" err="1"/>
              <a:t>ativações</a:t>
            </a:r>
            <a:r>
              <a:rPr lang="en-US" sz="2000" dirty="0"/>
              <a:t> </a:t>
            </a:r>
            <a:r>
              <a:rPr lang="en-US" sz="2000" dirty="0" err="1"/>
              <a:t>centralizadas</a:t>
            </a:r>
            <a:r>
              <a:rPr lang="en-US" sz="2000" dirty="0"/>
              <a:t>). </a:t>
            </a:r>
          </a:p>
          <a:p>
            <a:pPr marL="342900" indent="-342900">
              <a:buFontTx/>
              <a:buChar char="-"/>
              <a:defRPr/>
            </a:pPr>
            <a:endParaRPr lang="en-US" sz="2000" dirty="0"/>
          </a:p>
          <a:p>
            <a:pPr marL="342900" indent="-342900">
              <a:buFontTx/>
              <a:buChar char="-"/>
              <a:defRPr/>
            </a:pPr>
            <a:r>
              <a:rPr lang="en-US" sz="2000" dirty="0"/>
              <a:t>A </a:t>
            </a:r>
            <a:r>
              <a:rPr lang="en-US" sz="2000" dirty="0" err="1"/>
              <a:t>única</a:t>
            </a:r>
            <a:r>
              <a:rPr lang="en-US" sz="2000" dirty="0"/>
              <a:t> </a:t>
            </a:r>
            <a:r>
              <a:rPr lang="en-US" sz="2000" dirty="0" err="1"/>
              <a:t>maneira</a:t>
            </a:r>
            <a:r>
              <a:rPr lang="en-US" sz="2000" dirty="0"/>
              <a:t> de </a:t>
            </a:r>
            <a:r>
              <a:rPr lang="en-US" sz="2000" dirty="0" err="1"/>
              <a:t>incentivar</a:t>
            </a:r>
            <a:r>
              <a:rPr lang="en-US" sz="2000" dirty="0"/>
              <a:t> um </a:t>
            </a:r>
            <a:r>
              <a:rPr lang="en-US" sz="2000" dirty="0" err="1"/>
              <a:t>comportamento</a:t>
            </a:r>
            <a:r>
              <a:rPr lang="en-US" sz="2000" dirty="0"/>
              <a:t> </a:t>
            </a:r>
            <a:r>
              <a:rPr lang="en-US" sz="2000" dirty="0" err="1"/>
              <a:t>consistente</a:t>
            </a:r>
            <a:r>
              <a:rPr lang="en-US" sz="2000" dirty="0"/>
              <a:t>, </a:t>
            </a:r>
            <a:r>
              <a:rPr lang="en-US" sz="2000" dirty="0" err="1"/>
              <a:t>não</a:t>
            </a:r>
            <a:r>
              <a:rPr lang="en-US" sz="2000" dirty="0"/>
              <a:t> </a:t>
            </a:r>
            <a:r>
              <a:rPr lang="en-US" sz="2000" dirty="0" err="1"/>
              <a:t>importa</a:t>
            </a:r>
            <a:r>
              <a:rPr lang="en-US" sz="2000" dirty="0"/>
              <a:t> a </a:t>
            </a:r>
            <a:r>
              <a:rPr lang="en-US" sz="2000" dirty="0" err="1"/>
              <a:t>arquitetura</a:t>
            </a:r>
            <a:r>
              <a:rPr lang="en-US" sz="2000" dirty="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ítulo 1">
            <a:extLst>
              <a:ext uri="{FF2B5EF4-FFF2-40B4-BE49-F238E27FC236}">
                <a16:creationId xmlns:a16="http://schemas.microsoft.com/office/drawing/2014/main" id="{8AB53C44-945C-69CA-4496-6DE9E0FEB723}"/>
              </a:ext>
            </a:extLst>
          </p:cNvPr>
          <p:cNvSpPr>
            <a:spLocks noGrp="1"/>
          </p:cNvSpPr>
          <p:nvPr>
            <p:ph type="ctrTitle"/>
          </p:nvPr>
        </p:nvSpPr>
        <p:spPr>
          <a:xfrm>
            <a:off x="539750" y="260350"/>
            <a:ext cx="7056438" cy="504825"/>
          </a:xfrm>
        </p:spPr>
        <p:txBody>
          <a:bodyPr/>
          <a:lstStyle/>
          <a:p>
            <a:r>
              <a:rPr lang="pt-BR" altLang="en-US"/>
              <a:t>Deep Learning – Modelo Sigm</a:t>
            </a:r>
            <a:r>
              <a:rPr lang="en-US" altLang="en-US"/>
              <a:t>óide</a:t>
            </a:r>
          </a:p>
        </p:txBody>
      </p:sp>
      <p:pic>
        <p:nvPicPr>
          <p:cNvPr id="80898" name="Picture 2">
            <a:extLst>
              <a:ext uri="{FF2B5EF4-FFF2-40B4-BE49-F238E27FC236}">
                <a16:creationId xmlns:a16="http://schemas.microsoft.com/office/drawing/2014/main" id="{3D4DD357-3002-4A9C-532A-F3E2B9C3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850" y="1773238"/>
            <a:ext cx="50038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6">
            <a:extLst>
              <a:ext uri="{FF2B5EF4-FFF2-40B4-BE49-F238E27FC236}">
                <a16:creationId xmlns:a16="http://schemas.microsoft.com/office/drawing/2014/main" id="{67B2940D-EB25-4E3D-7E00-52C19E541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2060575"/>
            <a:ext cx="34321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9">
            <a:extLst>
              <a:ext uri="{FF2B5EF4-FFF2-40B4-BE49-F238E27FC236}">
                <a16:creationId xmlns:a16="http://schemas.microsoft.com/office/drawing/2014/main" id="{61FE098B-930A-3AC2-614D-64224557F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50" y="4116388"/>
            <a:ext cx="31432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11">
            <a:extLst>
              <a:ext uri="{FF2B5EF4-FFF2-40B4-BE49-F238E27FC236}">
                <a16:creationId xmlns:a16="http://schemas.microsoft.com/office/drawing/2014/main" id="{DD627A48-954E-E84F-84FA-6DD225B4CDB1}"/>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0902" name="Rectangle 12">
            <a:extLst>
              <a:ext uri="{FF2B5EF4-FFF2-40B4-BE49-F238E27FC236}">
                <a16:creationId xmlns:a16="http://schemas.microsoft.com/office/drawing/2014/main" id="{EE20860A-9813-6E41-CECE-1868A6F3F1B6}"/>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ítulo 1">
            <a:extLst>
              <a:ext uri="{FF2B5EF4-FFF2-40B4-BE49-F238E27FC236}">
                <a16:creationId xmlns:a16="http://schemas.microsoft.com/office/drawing/2014/main" id="{49E13A36-8682-522F-A951-EE64B09C5ED6}"/>
              </a:ext>
            </a:extLst>
          </p:cNvPr>
          <p:cNvSpPr>
            <a:spLocks noGrp="1"/>
          </p:cNvSpPr>
          <p:nvPr>
            <p:ph type="ctrTitle"/>
          </p:nvPr>
        </p:nvSpPr>
        <p:spPr>
          <a:xfrm>
            <a:off x="539750" y="260350"/>
            <a:ext cx="7056438" cy="504825"/>
          </a:xfrm>
        </p:spPr>
        <p:txBody>
          <a:bodyPr/>
          <a:lstStyle/>
          <a:p>
            <a:r>
              <a:rPr lang="pt-BR" altLang="en-US"/>
              <a:t>Deep Learning – Modelo Tangente Hiperb</a:t>
            </a:r>
            <a:r>
              <a:rPr lang="en-US" altLang="en-US"/>
              <a:t>ólica (Tanh)</a:t>
            </a:r>
          </a:p>
        </p:txBody>
      </p:sp>
      <p:pic>
        <p:nvPicPr>
          <p:cNvPr id="82946" name="Picture 3">
            <a:extLst>
              <a:ext uri="{FF2B5EF4-FFF2-40B4-BE49-F238E27FC236}">
                <a16:creationId xmlns:a16="http://schemas.microsoft.com/office/drawing/2014/main" id="{7DE34D23-90AA-B24D-ED0E-D843EBD2B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108200"/>
            <a:ext cx="2387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5">
            <a:extLst>
              <a:ext uri="{FF2B5EF4-FFF2-40B4-BE49-F238E27FC236}">
                <a16:creationId xmlns:a16="http://schemas.microsoft.com/office/drawing/2014/main" id="{0647C7C4-798F-7756-C513-0C3469718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3986213"/>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8">
            <a:extLst>
              <a:ext uri="{FF2B5EF4-FFF2-40B4-BE49-F238E27FC236}">
                <a16:creationId xmlns:a16="http://schemas.microsoft.com/office/drawing/2014/main" id="{825B2425-F6BD-E088-3D50-7F077E57F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850" y="1700213"/>
            <a:ext cx="5137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11">
            <a:extLst>
              <a:ext uri="{FF2B5EF4-FFF2-40B4-BE49-F238E27FC236}">
                <a16:creationId xmlns:a16="http://schemas.microsoft.com/office/drawing/2014/main" id="{A9F30D49-09A1-0DE7-34A4-EB73BB7E828F}"/>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2950" name="Rectangle 12">
            <a:extLst>
              <a:ext uri="{FF2B5EF4-FFF2-40B4-BE49-F238E27FC236}">
                <a16:creationId xmlns:a16="http://schemas.microsoft.com/office/drawing/2014/main" id="{3DA5BDE6-6A48-45FE-B026-EA3AB4894442}"/>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ítulo 1">
            <a:extLst>
              <a:ext uri="{FF2B5EF4-FFF2-40B4-BE49-F238E27FC236}">
                <a16:creationId xmlns:a16="http://schemas.microsoft.com/office/drawing/2014/main" id="{FF5B39A6-A01E-3FC4-26B4-C47C71604904}"/>
              </a:ext>
            </a:extLst>
          </p:cNvPr>
          <p:cNvSpPr>
            <a:spLocks noGrp="1"/>
          </p:cNvSpPr>
          <p:nvPr>
            <p:ph type="ctrTitle"/>
          </p:nvPr>
        </p:nvSpPr>
        <p:spPr>
          <a:xfrm>
            <a:off x="539750" y="260350"/>
            <a:ext cx="7056438" cy="504825"/>
          </a:xfrm>
        </p:spPr>
        <p:txBody>
          <a:bodyPr/>
          <a:lstStyle/>
          <a:p>
            <a:r>
              <a:rPr lang="pt-BR" altLang="en-US"/>
              <a:t>Deep Learning – Modelo Tangente Hiperb</a:t>
            </a:r>
            <a:r>
              <a:rPr lang="en-US" altLang="en-US"/>
              <a:t>ólica (Tanh)</a:t>
            </a:r>
          </a:p>
        </p:txBody>
      </p:sp>
      <p:pic>
        <p:nvPicPr>
          <p:cNvPr id="84994" name="Picture 3">
            <a:extLst>
              <a:ext uri="{FF2B5EF4-FFF2-40B4-BE49-F238E27FC236}">
                <a16:creationId xmlns:a16="http://schemas.microsoft.com/office/drawing/2014/main" id="{948EA2F2-91F1-A035-DE22-42C33F9F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108200"/>
            <a:ext cx="2387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5">
            <a:extLst>
              <a:ext uri="{FF2B5EF4-FFF2-40B4-BE49-F238E27FC236}">
                <a16:creationId xmlns:a16="http://schemas.microsoft.com/office/drawing/2014/main" id="{31D72B89-E4FD-C7FE-F91D-8862625BE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3986213"/>
            <a:ext cx="2057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
            <a:extLst>
              <a:ext uri="{FF2B5EF4-FFF2-40B4-BE49-F238E27FC236}">
                <a16:creationId xmlns:a16="http://schemas.microsoft.com/office/drawing/2014/main" id="{E2D02136-41CD-F34B-C64C-B9EAA6EAC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266825"/>
            <a:ext cx="39243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7">
            <a:extLst>
              <a:ext uri="{FF2B5EF4-FFF2-40B4-BE49-F238E27FC236}">
                <a16:creationId xmlns:a16="http://schemas.microsoft.com/office/drawing/2014/main" id="{C04459DB-353D-00EC-95C6-ECF361048733}"/>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84998" name="Rectangle 9">
            <a:extLst>
              <a:ext uri="{FF2B5EF4-FFF2-40B4-BE49-F238E27FC236}">
                <a16:creationId xmlns:a16="http://schemas.microsoft.com/office/drawing/2014/main" id="{8335CB15-D2E9-F819-DCFB-8F0030476269}"/>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8FFC3DFB-E86C-8A78-D933-6F224D7670D1}"/>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pic>
        <p:nvPicPr>
          <p:cNvPr id="13314" name="Picture 2">
            <a:extLst>
              <a:ext uri="{FF2B5EF4-FFF2-40B4-BE49-F238E27FC236}">
                <a16:creationId xmlns:a16="http://schemas.microsoft.com/office/drawing/2014/main" id="{E97C8108-E1DC-4097-0942-E0A5F167B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41438"/>
            <a:ext cx="841375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3">
            <a:extLst>
              <a:ext uri="{FF2B5EF4-FFF2-40B4-BE49-F238E27FC236}">
                <a16:creationId xmlns:a16="http://schemas.microsoft.com/office/drawing/2014/main" id="{146C71F3-7AAA-0947-D05B-175A329EC076}"/>
              </a:ext>
            </a:extLst>
          </p:cNvPr>
          <p:cNvSpPr txBox="1">
            <a:spLocks noChangeArrowheads="1"/>
          </p:cNvSpPr>
          <p:nvPr/>
        </p:nvSpPr>
        <p:spPr bwMode="auto">
          <a:xfrm>
            <a:off x="814388" y="5157788"/>
            <a:ext cx="7850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Uma rede neural é uma série de funções hierarquicamente conectadas.</a:t>
            </a:r>
          </a:p>
          <a:p>
            <a:pPr>
              <a:spcBef>
                <a:spcPct val="0"/>
              </a:spcBef>
              <a:buFontTx/>
              <a:buNone/>
            </a:pPr>
            <a:endParaRPr lang="en-US" altLang="en-US"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ítulo 1">
            <a:extLst>
              <a:ext uri="{FF2B5EF4-FFF2-40B4-BE49-F238E27FC236}">
                <a16:creationId xmlns:a16="http://schemas.microsoft.com/office/drawing/2014/main" id="{E505EBF7-DECB-C525-6D43-662B2C1A252D}"/>
              </a:ext>
            </a:extLst>
          </p:cNvPr>
          <p:cNvSpPr>
            <a:spLocks noGrp="1"/>
          </p:cNvSpPr>
          <p:nvPr>
            <p:ph type="ctrTitle"/>
          </p:nvPr>
        </p:nvSpPr>
        <p:spPr>
          <a:xfrm>
            <a:off x="539750" y="260350"/>
            <a:ext cx="7056438" cy="504825"/>
          </a:xfrm>
        </p:spPr>
        <p:txBody>
          <a:bodyPr/>
          <a:lstStyle/>
          <a:p>
            <a:r>
              <a:rPr lang="pt-BR" altLang="en-US"/>
              <a:t>Deep Learning – Sigm</a:t>
            </a:r>
            <a:r>
              <a:rPr lang="en-US" altLang="en-US"/>
              <a:t>óides – A exceção</a:t>
            </a:r>
          </a:p>
        </p:txBody>
      </p:sp>
      <p:sp>
        <p:nvSpPr>
          <p:cNvPr id="87042" name="Rectangle 1">
            <a:extLst>
              <a:ext uri="{FF2B5EF4-FFF2-40B4-BE49-F238E27FC236}">
                <a16:creationId xmlns:a16="http://schemas.microsoft.com/office/drawing/2014/main" id="{047A9E68-6297-A413-D663-BE63A08FEBC6}"/>
              </a:ext>
            </a:extLst>
          </p:cNvPr>
          <p:cNvSpPr>
            <a:spLocks noChangeArrowheads="1"/>
          </p:cNvSpPr>
          <p:nvPr/>
        </p:nvSpPr>
        <p:spPr bwMode="auto">
          <a:xfrm>
            <a:off x="539750" y="1628775"/>
            <a:ext cx="799306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Uma exceção para sigmoides é quando usada como a camada de saída final;</a:t>
            </a:r>
          </a:p>
          <a:p>
            <a:pPr>
              <a:spcBef>
                <a:spcPct val="0"/>
              </a:spcBef>
              <a:buFontTx/>
              <a:buChar char="-"/>
            </a:pPr>
            <a:endParaRPr lang="en-US" altLang="en-US" sz="2400"/>
          </a:p>
          <a:p>
            <a:pPr>
              <a:spcBef>
                <a:spcPct val="0"/>
              </a:spcBef>
              <a:buFontTx/>
              <a:buChar char="-"/>
            </a:pPr>
            <a:r>
              <a:rPr lang="en-US" altLang="en-US" sz="2400"/>
              <a:t>Saídas sigmóides podem retornar valores muito pequenos ou muito grandes (saturados);</a:t>
            </a:r>
          </a:p>
          <a:p>
            <a:pPr>
              <a:spcBef>
                <a:spcPct val="0"/>
              </a:spcBef>
              <a:buFontTx/>
              <a:buChar char="-"/>
            </a:pPr>
            <a:endParaRPr lang="en-US" altLang="en-US" sz="2400"/>
          </a:p>
          <a:p>
            <a:pPr>
              <a:spcBef>
                <a:spcPct val="0"/>
              </a:spcBef>
              <a:buFontTx/>
              <a:buChar char="-"/>
            </a:pPr>
            <a:r>
              <a:rPr lang="en-US" altLang="en-US" sz="2400"/>
              <a:t> Unidades de saída não são variáveis latentes (têm acesso a rótulos de verdade – </a:t>
            </a:r>
            <a:r>
              <a:rPr lang="en-US" altLang="en-US" sz="2400" i="1"/>
              <a:t>ground truth</a:t>
            </a:r>
            <a:r>
              <a:rPr lang="en-US" altLang="en-US" sz="2400"/>
              <a:t>);</a:t>
            </a:r>
          </a:p>
          <a:p>
            <a:pPr>
              <a:spcBef>
                <a:spcPct val="0"/>
              </a:spcBef>
              <a:buFontTx/>
              <a:buChar char="-"/>
            </a:pPr>
            <a:endParaRPr lang="en-US" altLang="en-US" sz="2400"/>
          </a:p>
          <a:p>
            <a:pPr>
              <a:spcBef>
                <a:spcPct val="0"/>
              </a:spcBef>
              <a:buFontTx/>
              <a:buChar char="-"/>
            </a:pPr>
            <a:r>
              <a:rPr lang="en-US" altLang="en-US" sz="2400"/>
              <a:t>Ainda "excesso de confiança", mas pelo menos para valores verdadeiros.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ítulo 1">
            <a:extLst>
              <a:ext uri="{FF2B5EF4-FFF2-40B4-BE49-F238E27FC236}">
                <a16:creationId xmlns:a16="http://schemas.microsoft.com/office/drawing/2014/main" id="{B4223C36-87E7-29F4-86B2-E43B4215A315}"/>
              </a:ext>
            </a:extLst>
          </p:cNvPr>
          <p:cNvSpPr>
            <a:spLocks noGrp="1"/>
          </p:cNvSpPr>
          <p:nvPr>
            <p:ph type="ctrTitle"/>
          </p:nvPr>
        </p:nvSpPr>
        <p:spPr>
          <a:xfrm>
            <a:off x="539750" y="260350"/>
            <a:ext cx="7056438" cy="504825"/>
          </a:xfrm>
        </p:spPr>
        <p:txBody>
          <a:bodyPr/>
          <a:lstStyle/>
          <a:p>
            <a:r>
              <a:rPr lang="pt-BR" altLang="en-US"/>
              <a:t>Deep Learning – Modelo Softmax</a:t>
            </a:r>
            <a:endParaRPr lang="en-US" altLang="en-US"/>
          </a:p>
        </p:txBody>
      </p:sp>
      <p:sp>
        <p:nvSpPr>
          <p:cNvPr id="89090" name="Rectangle 1">
            <a:extLst>
              <a:ext uri="{FF2B5EF4-FFF2-40B4-BE49-F238E27FC236}">
                <a16:creationId xmlns:a16="http://schemas.microsoft.com/office/drawing/2014/main" id="{DD38A206-DADC-F542-7B75-BE476D732A61}"/>
              </a:ext>
            </a:extLst>
          </p:cNvPr>
          <p:cNvSpPr>
            <a:spLocks noChangeArrowheads="1"/>
          </p:cNvSpPr>
          <p:nvPr/>
        </p:nvSpPr>
        <p:spPr bwMode="auto">
          <a:xfrm>
            <a:off x="250825" y="1773238"/>
            <a:ext cx="85693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a:t>Ativação: 𝑎 (𝑘) = 𝑠𝑜𝑓𝑡𝑚𝑎𝑥 (𝑥 (𝑘)) = 𝑒𝑥 (𝑘) σ𝑗𝑒𝑥 (𝑗);</a:t>
            </a:r>
          </a:p>
          <a:p>
            <a:pPr>
              <a:spcBef>
                <a:spcPct val="0"/>
              </a:spcBef>
              <a:buFontTx/>
              <a:buChar char="-"/>
            </a:pPr>
            <a:endParaRPr lang="en-US" altLang="en-US"/>
          </a:p>
          <a:p>
            <a:pPr>
              <a:spcBef>
                <a:spcPct val="0"/>
              </a:spcBef>
              <a:buFontTx/>
              <a:buChar char="-"/>
            </a:pPr>
            <a:r>
              <a:rPr lang="en-US" altLang="en-US"/>
              <a:t>Distribui a distribuição de probabilidade, σ𝑘 = 1𝐾 𝑎 (𝑘) = 1 para 𝐾 classes;</a:t>
            </a:r>
          </a:p>
          <a:p>
            <a:pPr>
              <a:spcBef>
                <a:spcPct val="0"/>
              </a:spcBef>
              <a:buFontTx/>
              <a:buChar char="-"/>
            </a:pPr>
            <a:endParaRPr lang="en-US" altLang="en-US"/>
          </a:p>
          <a:p>
            <a:pPr>
              <a:spcBef>
                <a:spcPct val="0"/>
              </a:spcBef>
              <a:buFontTx/>
              <a:buChar char="-"/>
            </a:pPr>
            <a:r>
              <a:rPr lang="en-US" altLang="en-US"/>
              <a:t>Evitar exponenciamento de números muito grandes / pequenos -&gt; melhor estabilidade 𝑎 (𝑘) = 𝑒𝑥 (𝑘) −𝜇σ𝑗𝑒𝑥 (𝑗) −𝜇, 𝜇 = max𝑘 𝑥 (𝑘) porque 𝑒𝑥 (𝑘) −𝜇σ𝑗𝑒𝑥 (𝑗) −𝜇 = 𝑒𝜇𝑒𝑥 (𝑘) 𝑒𝜇 σ𝑗𝑒𝑥 (𝑗) = 𝑒𝑥 (𝑘) σ𝑗𝑒𝑥 (𝑗).</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ítulo 1">
            <a:extLst>
              <a:ext uri="{FF2B5EF4-FFF2-40B4-BE49-F238E27FC236}">
                <a16:creationId xmlns:a16="http://schemas.microsoft.com/office/drawing/2014/main" id="{360BAE13-5BF5-E6DF-772E-1B6138ED3811}"/>
              </a:ext>
            </a:extLst>
          </p:cNvPr>
          <p:cNvSpPr>
            <a:spLocks noGrp="1"/>
          </p:cNvSpPr>
          <p:nvPr>
            <p:ph type="ctrTitle"/>
          </p:nvPr>
        </p:nvSpPr>
        <p:spPr>
          <a:xfrm>
            <a:off x="539750" y="260350"/>
            <a:ext cx="7056438" cy="504825"/>
          </a:xfrm>
        </p:spPr>
        <p:txBody>
          <a:bodyPr/>
          <a:lstStyle/>
          <a:p>
            <a:r>
              <a:rPr lang="pt-BR" altLang="en-US"/>
              <a:t>Deep Learning – Modelo de Perda Euclidiana</a:t>
            </a:r>
            <a:endParaRPr lang="en-US" altLang="en-US"/>
          </a:p>
        </p:txBody>
      </p:sp>
      <p:pic>
        <p:nvPicPr>
          <p:cNvPr id="91138" name="Picture 4">
            <a:extLst>
              <a:ext uri="{FF2B5EF4-FFF2-40B4-BE49-F238E27FC236}">
                <a16:creationId xmlns:a16="http://schemas.microsoft.com/office/drawing/2014/main" id="{909E82AA-6E5C-EF1A-6A37-08ED26985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388" y="1628775"/>
            <a:ext cx="5408612"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7">
            <a:extLst>
              <a:ext uri="{FF2B5EF4-FFF2-40B4-BE49-F238E27FC236}">
                <a16:creationId xmlns:a16="http://schemas.microsoft.com/office/drawing/2014/main" id="{76E3A214-CC5C-1E1B-EC98-59DEB77E8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084388"/>
            <a:ext cx="277653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9">
            <a:extLst>
              <a:ext uri="{FF2B5EF4-FFF2-40B4-BE49-F238E27FC236}">
                <a16:creationId xmlns:a16="http://schemas.microsoft.com/office/drawing/2014/main" id="{037FEBC3-D6D2-C778-A28E-00D369E90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870325"/>
            <a:ext cx="17383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Rectangle 11">
            <a:extLst>
              <a:ext uri="{FF2B5EF4-FFF2-40B4-BE49-F238E27FC236}">
                <a16:creationId xmlns:a16="http://schemas.microsoft.com/office/drawing/2014/main" id="{2C0A212C-6100-9121-6D18-A57C94452190}"/>
              </a:ext>
            </a:extLst>
          </p:cNvPr>
          <p:cNvSpPr>
            <a:spLocks noChangeArrowheads="1"/>
          </p:cNvSpPr>
          <p:nvPr/>
        </p:nvSpPr>
        <p:spPr bwMode="auto">
          <a:xfrm>
            <a:off x="1497013" y="1311275"/>
            <a:ext cx="145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Ativação:</a:t>
            </a:r>
          </a:p>
        </p:txBody>
      </p:sp>
      <p:sp>
        <p:nvSpPr>
          <p:cNvPr id="91142" name="Rectangle 12">
            <a:extLst>
              <a:ext uri="{FF2B5EF4-FFF2-40B4-BE49-F238E27FC236}">
                <a16:creationId xmlns:a16="http://schemas.microsoft.com/office/drawing/2014/main" id="{CDCC8CE3-7F78-A310-5951-93A1E14776B3}"/>
              </a:ext>
            </a:extLst>
          </p:cNvPr>
          <p:cNvSpPr>
            <a:spLocks noChangeArrowheads="1"/>
          </p:cNvSpPr>
          <p:nvPr/>
        </p:nvSpPr>
        <p:spPr bwMode="auto">
          <a:xfrm>
            <a:off x="1393825" y="3325813"/>
            <a:ext cx="162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Gradiente: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ítulo 1">
            <a:extLst>
              <a:ext uri="{FF2B5EF4-FFF2-40B4-BE49-F238E27FC236}">
                <a16:creationId xmlns:a16="http://schemas.microsoft.com/office/drawing/2014/main" id="{4C797A0E-E3A5-2811-D13D-D4EEB706B4A1}"/>
              </a:ext>
            </a:extLst>
          </p:cNvPr>
          <p:cNvSpPr>
            <a:spLocks noGrp="1"/>
          </p:cNvSpPr>
          <p:nvPr>
            <p:ph type="ctrTitle"/>
          </p:nvPr>
        </p:nvSpPr>
        <p:spPr>
          <a:xfrm>
            <a:off x="539750" y="260350"/>
            <a:ext cx="7056438" cy="504825"/>
          </a:xfrm>
        </p:spPr>
        <p:txBody>
          <a:bodyPr/>
          <a:lstStyle/>
          <a:p>
            <a:r>
              <a:rPr lang="pt-BR" altLang="en-US"/>
              <a:t>Deep Learning – Modelo de Perda de Entropia Cruzada (log-likelihood)</a:t>
            </a:r>
            <a:endParaRPr lang="en-US" altLang="en-US"/>
          </a:p>
        </p:txBody>
      </p:sp>
      <p:sp>
        <p:nvSpPr>
          <p:cNvPr id="2" name="Rectangle 1">
            <a:extLst>
              <a:ext uri="{FF2B5EF4-FFF2-40B4-BE49-F238E27FC236}">
                <a16:creationId xmlns:a16="http://schemas.microsoft.com/office/drawing/2014/main" id="{762F6215-F960-A94F-B577-153C91A94CA3}"/>
              </a:ext>
            </a:extLst>
          </p:cNvPr>
          <p:cNvSpPr/>
          <p:nvPr/>
        </p:nvSpPr>
        <p:spPr>
          <a:xfrm>
            <a:off x="539750" y="1557338"/>
            <a:ext cx="8064500" cy="5170487"/>
          </a:xfrm>
          <a:prstGeom prst="rect">
            <a:avLst/>
          </a:prstGeom>
        </p:spPr>
        <p:txBody>
          <a:bodyPr>
            <a:spAutoFit/>
          </a:bodyPr>
          <a:lstStyle/>
          <a:p>
            <a:pPr marL="285750" indent="-285750">
              <a:buFontTx/>
              <a:buChar char="-"/>
              <a:defRPr/>
            </a:pPr>
            <a:r>
              <a:rPr lang="en-US" sz="2200" dirty="0" err="1"/>
              <a:t>Ativação</a:t>
            </a:r>
            <a:r>
              <a:rPr lang="en-US" sz="2200" dirty="0"/>
              <a:t>: 𝑎 𝑥 = - </a:t>
            </a:r>
            <a:r>
              <a:rPr lang="en-US" sz="2200" dirty="0" err="1"/>
              <a:t>σ</a:t>
            </a:r>
            <a:r>
              <a:rPr lang="en-US" sz="2200" dirty="0"/>
              <a:t>𝑘 = 1𝐾 𝑦 (𝑘) log 𝑥 (𝑘), 𝑦 (𝑘) = {0, 1};</a:t>
            </a:r>
          </a:p>
          <a:p>
            <a:pPr marL="285750" indent="-285750">
              <a:buFontTx/>
              <a:buChar char="-"/>
              <a:defRPr/>
            </a:pPr>
            <a:endParaRPr lang="en-US" sz="2200" dirty="0"/>
          </a:p>
          <a:p>
            <a:pPr marL="285750" indent="-285750">
              <a:buFontTx/>
              <a:buChar char="-"/>
              <a:defRPr/>
            </a:pPr>
            <a:r>
              <a:rPr lang="en-US" sz="2200" dirty="0" err="1"/>
              <a:t>Gradiente</a:t>
            </a:r>
            <a:r>
              <a:rPr lang="en-US" sz="2200" dirty="0"/>
              <a:t>: 𝜕𝑎𝜕𝑥 (𝑘) = −𝑦 (𝑘) 𝑥 (𝑘);</a:t>
            </a:r>
          </a:p>
          <a:p>
            <a:pPr marL="285750" indent="-285750">
              <a:buFontTx/>
              <a:buChar char="-"/>
              <a:defRPr/>
            </a:pPr>
            <a:endParaRPr lang="en-US" sz="2200" dirty="0"/>
          </a:p>
          <a:p>
            <a:pPr>
              <a:defRPr/>
            </a:pPr>
            <a:r>
              <a:rPr lang="en-US" sz="2200" dirty="0"/>
              <a:t>A </a:t>
            </a:r>
            <a:r>
              <a:rPr lang="en-US" sz="2200" dirty="0" err="1"/>
              <a:t>perda</a:t>
            </a:r>
            <a:r>
              <a:rPr lang="en-US" sz="2200" dirty="0"/>
              <a:t> de </a:t>
            </a:r>
            <a:r>
              <a:rPr lang="en-US" sz="2200" dirty="0" err="1"/>
              <a:t>entropia</a:t>
            </a:r>
            <a:r>
              <a:rPr lang="en-US" sz="2200" dirty="0"/>
              <a:t> </a:t>
            </a:r>
            <a:r>
              <a:rPr lang="en-US" sz="2200" dirty="0" err="1"/>
              <a:t>cruzada</a:t>
            </a:r>
            <a:r>
              <a:rPr lang="en-US" sz="2200" dirty="0"/>
              <a:t> </a:t>
            </a:r>
            <a:r>
              <a:rPr lang="en-US" sz="2200" dirty="0" err="1"/>
              <a:t>é</a:t>
            </a:r>
            <a:r>
              <a:rPr lang="en-US" sz="2200" dirty="0"/>
              <a:t> a </a:t>
            </a:r>
            <a:r>
              <a:rPr lang="en-US" sz="2200" dirty="0" err="1"/>
              <a:t>perda</a:t>
            </a:r>
            <a:r>
              <a:rPr lang="en-US" sz="2200" dirty="0"/>
              <a:t> de </a:t>
            </a:r>
            <a:r>
              <a:rPr lang="en-US" sz="2200" dirty="0" err="1"/>
              <a:t>classificação</a:t>
            </a:r>
            <a:r>
              <a:rPr lang="en-US" sz="2200" dirty="0"/>
              <a:t> </a:t>
            </a:r>
            <a:r>
              <a:rPr lang="en-US" sz="2200" dirty="0" err="1"/>
              <a:t>mais</a:t>
            </a:r>
            <a:r>
              <a:rPr lang="en-US" sz="2200" dirty="0"/>
              <a:t> popular para </a:t>
            </a:r>
            <a:r>
              <a:rPr lang="en-US" sz="2200" dirty="0" err="1"/>
              <a:t>classificadores</a:t>
            </a:r>
            <a:r>
              <a:rPr lang="en-US" sz="2200" dirty="0"/>
              <a:t> de </a:t>
            </a:r>
            <a:r>
              <a:rPr lang="en-US" sz="2200" dirty="0" err="1"/>
              <a:t>probabilidades</a:t>
            </a:r>
            <a:r>
              <a:rPr lang="en-US" sz="2200" dirty="0"/>
              <a:t> de </a:t>
            </a:r>
            <a:r>
              <a:rPr lang="en-US" sz="2200" dirty="0" err="1"/>
              <a:t>saída</a:t>
            </a:r>
            <a:r>
              <a:rPr lang="en-US" sz="2200" dirty="0"/>
              <a:t>;</a:t>
            </a:r>
          </a:p>
          <a:p>
            <a:pPr marL="285750" indent="-285750">
              <a:buFontTx/>
              <a:buChar char="-"/>
              <a:defRPr/>
            </a:pPr>
            <a:endParaRPr lang="en-US" sz="2200" dirty="0"/>
          </a:p>
          <a:p>
            <a:pPr>
              <a:defRPr/>
            </a:pPr>
            <a:r>
              <a:rPr lang="en-US" sz="2200" dirty="0" err="1"/>
              <a:t>Casos</a:t>
            </a:r>
            <a:r>
              <a:rPr lang="en-US" sz="2200" dirty="0"/>
              <a:t> de </a:t>
            </a:r>
            <a:r>
              <a:rPr lang="en-US" sz="2200" dirty="0" err="1"/>
              <a:t>perda</a:t>
            </a:r>
            <a:r>
              <a:rPr lang="en-US" sz="2200" dirty="0"/>
              <a:t> de </a:t>
            </a:r>
            <a:r>
              <a:rPr lang="en-US" sz="2200" dirty="0" err="1"/>
              <a:t>entropia</a:t>
            </a:r>
            <a:r>
              <a:rPr lang="en-US" sz="2200" dirty="0"/>
              <a:t> </a:t>
            </a:r>
            <a:r>
              <a:rPr lang="en-US" sz="2200" dirty="0" err="1"/>
              <a:t>cruzada</a:t>
            </a:r>
            <a:r>
              <a:rPr lang="en-US" sz="2200" dirty="0"/>
              <a:t> </a:t>
            </a:r>
            <a:r>
              <a:rPr lang="en-US" sz="2200" dirty="0" err="1"/>
              <a:t>bem</a:t>
            </a:r>
            <a:r>
              <a:rPr lang="en-US" sz="2200" dirty="0"/>
              <a:t> </a:t>
            </a:r>
            <a:r>
              <a:rPr lang="en-US" sz="2200" dirty="0" err="1"/>
              <a:t>módulo</a:t>
            </a:r>
            <a:r>
              <a:rPr lang="en-US" sz="2200" dirty="0"/>
              <a:t> </a:t>
            </a:r>
            <a:r>
              <a:rPr lang="en-US" sz="2200" dirty="0" err="1"/>
              <a:t>softmax</a:t>
            </a:r>
            <a:r>
              <a:rPr lang="en-US" sz="2200" dirty="0"/>
              <a:t> / </a:t>
            </a:r>
            <a:r>
              <a:rPr lang="en-US" sz="2200" dirty="0" err="1"/>
              <a:t>sigmóide</a:t>
            </a:r>
            <a:r>
              <a:rPr lang="en-US" sz="2200" dirty="0"/>
              <a:t>;</a:t>
            </a:r>
          </a:p>
          <a:p>
            <a:pPr marL="285750" indent="-285750">
              <a:buFontTx/>
              <a:buChar char="-"/>
              <a:defRPr/>
            </a:pPr>
            <a:endParaRPr lang="en-US" sz="2200" dirty="0"/>
          </a:p>
          <a:p>
            <a:pPr>
              <a:defRPr/>
            </a:pPr>
            <a:r>
              <a:rPr lang="en-US" sz="2200" dirty="0"/>
              <a:t>Log O log da </a:t>
            </a:r>
            <a:r>
              <a:rPr lang="en-US" sz="2200" dirty="0" err="1"/>
              <a:t>entropia</a:t>
            </a:r>
            <a:r>
              <a:rPr lang="en-US" sz="2200" dirty="0"/>
              <a:t> </a:t>
            </a:r>
            <a:r>
              <a:rPr lang="en-US" sz="2200" dirty="0" err="1"/>
              <a:t>cruzada</a:t>
            </a:r>
            <a:r>
              <a:rPr lang="en-US" sz="2200" dirty="0"/>
              <a:t> </a:t>
            </a:r>
            <a:r>
              <a:rPr lang="en-US" sz="2200" dirty="0" err="1"/>
              <a:t>cancela</a:t>
            </a:r>
            <a:r>
              <a:rPr lang="en-US" sz="2200" dirty="0"/>
              <a:t> a </a:t>
            </a:r>
            <a:r>
              <a:rPr lang="en-US" sz="2200" dirty="0" err="1"/>
              <a:t>exp</a:t>
            </a:r>
            <a:r>
              <a:rPr lang="en-US" sz="2200" dirty="0"/>
              <a:t> do </a:t>
            </a:r>
            <a:r>
              <a:rPr lang="en-US" sz="2200" dirty="0" err="1"/>
              <a:t>softmax</a:t>
            </a:r>
            <a:r>
              <a:rPr lang="en-US" sz="2200" dirty="0"/>
              <a:t> / </a:t>
            </a:r>
            <a:r>
              <a:rPr lang="en-US" sz="2200" dirty="0" err="1"/>
              <a:t>sigmóide</a:t>
            </a:r>
            <a:endParaRPr lang="en-US" sz="2200" dirty="0"/>
          </a:p>
          <a:p>
            <a:pPr marL="285750" indent="-285750">
              <a:buFontTx/>
              <a:buChar char="-"/>
              <a:defRPr/>
            </a:pPr>
            <a:r>
              <a:rPr lang="en-US" sz="2200" dirty="0" err="1"/>
              <a:t>Frequentemente</a:t>
            </a:r>
            <a:r>
              <a:rPr lang="en-US" sz="2200" dirty="0"/>
              <a:t> </a:t>
            </a:r>
            <a:r>
              <a:rPr lang="en-US" sz="2200" dirty="0" err="1"/>
              <a:t>os</a:t>
            </a:r>
            <a:r>
              <a:rPr lang="en-US" sz="2200" dirty="0"/>
              <a:t> </a:t>
            </a:r>
            <a:r>
              <a:rPr lang="en-US" sz="2200" dirty="0" err="1"/>
              <a:t>módulos</a:t>
            </a:r>
            <a:r>
              <a:rPr lang="en-US" sz="2200" dirty="0"/>
              <a:t> </a:t>
            </a:r>
            <a:r>
              <a:rPr lang="en-US" sz="2200" dirty="0" err="1"/>
              <a:t>são</a:t>
            </a:r>
            <a:r>
              <a:rPr lang="en-US" sz="2200" dirty="0"/>
              <a:t> </a:t>
            </a:r>
            <a:r>
              <a:rPr lang="en-US" sz="2200" dirty="0" err="1"/>
              <a:t>combinados</a:t>
            </a:r>
            <a:r>
              <a:rPr lang="en-US" sz="2200" dirty="0"/>
              <a:t> e </a:t>
            </a:r>
            <a:r>
              <a:rPr lang="en-US" sz="2200" dirty="0" err="1"/>
              <a:t>os</a:t>
            </a:r>
            <a:r>
              <a:rPr lang="en-US" sz="2200" dirty="0"/>
              <a:t> </a:t>
            </a:r>
            <a:r>
              <a:rPr lang="en-US" sz="2200" dirty="0" err="1"/>
              <a:t>gradientes</a:t>
            </a:r>
            <a:r>
              <a:rPr lang="en-US" sz="2200" dirty="0"/>
              <a:t> de juntas </a:t>
            </a:r>
            <a:r>
              <a:rPr lang="en-US" sz="2200" dirty="0" err="1"/>
              <a:t>são</a:t>
            </a:r>
            <a:r>
              <a:rPr lang="en-US" sz="2200" dirty="0"/>
              <a:t> </a:t>
            </a:r>
            <a:r>
              <a:rPr lang="en-US" sz="2200" dirty="0" err="1"/>
              <a:t>calculados</a:t>
            </a:r>
            <a:r>
              <a:rPr lang="en-US" sz="2200" dirty="0"/>
              <a:t>;</a:t>
            </a:r>
          </a:p>
          <a:p>
            <a:pPr marL="285750" indent="-285750">
              <a:buFontTx/>
              <a:buChar char="-"/>
              <a:defRPr/>
            </a:pPr>
            <a:r>
              <a:rPr lang="en-US" sz="2200" dirty="0" err="1"/>
              <a:t>Generalização</a:t>
            </a:r>
            <a:r>
              <a:rPr lang="en-US" sz="2200" dirty="0"/>
              <a:t> da </a:t>
            </a:r>
            <a:r>
              <a:rPr lang="en-US" sz="2200" dirty="0" err="1"/>
              <a:t>regressão</a:t>
            </a:r>
            <a:r>
              <a:rPr lang="en-US" sz="2200" dirty="0"/>
              <a:t> </a:t>
            </a:r>
            <a:r>
              <a:rPr lang="en-US" sz="2200" dirty="0" err="1"/>
              <a:t>logística</a:t>
            </a:r>
            <a:r>
              <a:rPr lang="en-US" sz="2200" dirty="0"/>
              <a:t> para </a:t>
            </a:r>
            <a:r>
              <a:rPr lang="en-US" sz="2200" dirty="0" err="1"/>
              <a:t>mais</a:t>
            </a:r>
            <a:r>
              <a:rPr lang="en-US" sz="2200" dirty="0"/>
              <a:t> de 2 </a:t>
            </a:r>
            <a:r>
              <a:rPr lang="en-US" sz="2200" dirty="0" err="1"/>
              <a:t>saídas</a:t>
            </a:r>
            <a:r>
              <a:rPr lang="en-US" sz="2200"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ítulo 1">
            <a:extLst>
              <a:ext uri="{FF2B5EF4-FFF2-40B4-BE49-F238E27FC236}">
                <a16:creationId xmlns:a16="http://schemas.microsoft.com/office/drawing/2014/main" id="{0C3E2882-BE18-2AC5-BADF-BCE9EF9CEDFA}"/>
              </a:ext>
            </a:extLst>
          </p:cNvPr>
          <p:cNvSpPr>
            <a:spLocks noGrp="1"/>
          </p:cNvSpPr>
          <p:nvPr>
            <p:ph type="ctrTitle"/>
          </p:nvPr>
        </p:nvSpPr>
        <p:spPr>
          <a:xfrm>
            <a:off x="539750" y="260350"/>
            <a:ext cx="7056438" cy="504825"/>
          </a:xfrm>
        </p:spPr>
        <p:txBody>
          <a:bodyPr/>
          <a:lstStyle/>
          <a:p>
            <a:r>
              <a:rPr lang="pt-BR" altLang="en-US"/>
              <a:t>Deep Learning – Novos Modelos</a:t>
            </a:r>
            <a:endParaRPr lang="en-US" altLang="en-US"/>
          </a:p>
        </p:txBody>
      </p:sp>
      <p:pic>
        <p:nvPicPr>
          <p:cNvPr id="95234" name="Picture 2">
            <a:extLst>
              <a:ext uri="{FF2B5EF4-FFF2-40B4-BE49-F238E27FC236}">
                <a16:creationId xmlns:a16="http://schemas.microsoft.com/office/drawing/2014/main" id="{23FC667C-F6C7-C644-0AA8-288163FC4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5229225"/>
            <a:ext cx="4727575"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750385A-18FB-1046-BBD3-B9A274E88360}"/>
              </a:ext>
            </a:extLst>
          </p:cNvPr>
          <p:cNvSpPr/>
          <p:nvPr/>
        </p:nvSpPr>
        <p:spPr>
          <a:xfrm>
            <a:off x="1220788" y="1104900"/>
            <a:ext cx="7254875" cy="3784600"/>
          </a:xfrm>
          <a:prstGeom prst="rect">
            <a:avLst/>
          </a:prstGeom>
        </p:spPr>
        <p:txBody>
          <a:bodyPr>
            <a:spAutoFit/>
          </a:bodyPr>
          <a:lstStyle/>
          <a:p>
            <a:pPr>
              <a:defRPr/>
            </a:pPr>
            <a:r>
              <a:rPr lang="en-US" sz="2400" dirty="0" err="1"/>
              <a:t>Tudo</a:t>
            </a:r>
            <a:r>
              <a:rPr lang="en-US" sz="2400" dirty="0"/>
              <a:t> </a:t>
            </a:r>
            <a:r>
              <a:rPr lang="en-US" sz="2400" dirty="0" err="1"/>
              <a:t>pode</a:t>
            </a:r>
            <a:r>
              <a:rPr lang="en-US" sz="2400" dirty="0"/>
              <a:t> </a:t>
            </a:r>
            <a:r>
              <a:rPr lang="en-US" sz="2400" dirty="0" err="1"/>
              <a:t>ser</a:t>
            </a:r>
            <a:r>
              <a:rPr lang="en-US" sz="2400" dirty="0"/>
              <a:t> um </a:t>
            </a:r>
            <a:r>
              <a:rPr lang="en-US" sz="2400" dirty="0" err="1"/>
              <a:t>módulo</a:t>
            </a:r>
            <a:r>
              <a:rPr lang="en-US" sz="2400" dirty="0"/>
              <a:t>, </a:t>
            </a:r>
            <a:r>
              <a:rPr lang="en-US" sz="2400" dirty="0" err="1"/>
              <a:t>dadas</a:t>
            </a:r>
            <a:r>
              <a:rPr lang="en-US" sz="2400" dirty="0"/>
              <a:t> </a:t>
            </a:r>
            <a:r>
              <a:rPr lang="en-US" sz="2400" dirty="0" err="1"/>
              <a:t>algumas</a:t>
            </a:r>
            <a:r>
              <a:rPr lang="en-US" sz="2400" dirty="0"/>
              <a:t> </a:t>
            </a:r>
            <a:r>
              <a:rPr lang="en-US" sz="2400" dirty="0" err="1"/>
              <a:t>regras</a:t>
            </a:r>
            <a:r>
              <a:rPr lang="en-US" sz="2400" dirty="0"/>
              <a:t> </a:t>
            </a:r>
            <a:r>
              <a:rPr lang="en-US" sz="2400" dirty="0" err="1"/>
              <a:t>básicas</a:t>
            </a:r>
            <a:r>
              <a:rPr lang="en-US" sz="2400" dirty="0"/>
              <a:t>;</a:t>
            </a:r>
          </a:p>
          <a:p>
            <a:pPr marL="342900" indent="-342900">
              <a:buFontTx/>
              <a:buChar char="-"/>
              <a:defRPr/>
            </a:pPr>
            <a:endParaRPr lang="en-US" sz="2400" dirty="0"/>
          </a:p>
          <a:p>
            <a:pPr>
              <a:defRPr/>
            </a:pPr>
            <a:r>
              <a:rPr lang="en-US" sz="2400" dirty="0"/>
              <a:t>Como </a:t>
            </a:r>
            <a:r>
              <a:rPr lang="en-US" sz="2400" dirty="0" err="1"/>
              <a:t>fazer</a:t>
            </a:r>
            <a:r>
              <a:rPr lang="en-US" sz="2400" dirty="0"/>
              <a:t> </a:t>
            </a:r>
            <a:r>
              <a:rPr lang="en-US" sz="2400" dirty="0" err="1"/>
              <a:t>nosso</a:t>
            </a:r>
            <a:r>
              <a:rPr lang="en-US" sz="2400" dirty="0"/>
              <a:t> </a:t>
            </a:r>
            <a:r>
              <a:rPr lang="en-US" sz="2400" dirty="0" err="1"/>
              <a:t>próprio</a:t>
            </a:r>
            <a:r>
              <a:rPr lang="en-US" sz="2400" dirty="0"/>
              <a:t> </a:t>
            </a:r>
            <a:r>
              <a:rPr lang="en-US" sz="2400" dirty="0" err="1"/>
              <a:t>módulo</a:t>
            </a:r>
            <a:r>
              <a:rPr lang="en-US" sz="2400" dirty="0"/>
              <a:t>?</a:t>
            </a:r>
          </a:p>
          <a:p>
            <a:pPr marL="342900" indent="-342900">
              <a:buFontTx/>
              <a:buChar char="-"/>
              <a:defRPr/>
            </a:pPr>
            <a:endParaRPr lang="en-US" sz="2400" dirty="0"/>
          </a:p>
          <a:p>
            <a:pPr marL="342900" indent="-342900">
              <a:buFontTx/>
              <a:buChar char="-"/>
              <a:defRPr/>
            </a:pPr>
            <a:r>
              <a:rPr lang="en-US" sz="2400" dirty="0" err="1"/>
              <a:t>Escreva</a:t>
            </a:r>
            <a:r>
              <a:rPr lang="en-US" sz="2400" dirty="0"/>
              <a:t> </a:t>
            </a:r>
            <a:r>
              <a:rPr lang="en-US" sz="2400" dirty="0" err="1"/>
              <a:t>uma</a:t>
            </a:r>
            <a:r>
              <a:rPr lang="en-US" sz="2400" dirty="0"/>
              <a:t> </a:t>
            </a:r>
            <a:r>
              <a:rPr lang="en-US" sz="2400" dirty="0" err="1"/>
              <a:t>função</a:t>
            </a:r>
            <a:r>
              <a:rPr lang="en-US" sz="2400" dirty="0"/>
              <a:t> que </a:t>
            </a:r>
            <a:r>
              <a:rPr lang="en-US" sz="2400" dirty="0" err="1"/>
              <a:t>siga</a:t>
            </a:r>
            <a:r>
              <a:rPr lang="en-US" sz="2400" dirty="0"/>
              <a:t> as </a:t>
            </a:r>
            <a:r>
              <a:rPr lang="en-US" sz="2400" dirty="0" err="1"/>
              <a:t>regras</a:t>
            </a:r>
            <a:r>
              <a:rPr lang="en-US" sz="2400" dirty="0"/>
              <a:t> </a:t>
            </a:r>
            <a:r>
              <a:rPr lang="en-US" sz="2400" dirty="0" err="1"/>
              <a:t>básicas</a:t>
            </a:r>
            <a:endParaRPr lang="en-US" sz="2400" dirty="0"/>
          </a:p>
          <a:p>
            <a:pPr marL="342900" indent="-342900">
              <a:buFontTx/>
              <a:buChar char="-"/>
              <a:defRPr/>
            </a:pPr>
            <a:r>
              <a:rPr lang="en-US" sz="2400" dirty="0" err="1"/>
              <a:t>Precisa</a:t>
            </a:r>
            <a:r>
              <a:rPr lang="en-US" sz="2400" dirty="0"/>
              <a:t> </a:t>
            </a:r>
            <a:r>
              <a:rPr lang="en-US" sz="2400" dirty="0" err="1"/>
              <a:t>ser</a:t>
            </a:r>
            <a:r>
              <a:rPr lang="en-US" sz="2400" dirty="0"/>
              <a:t> (</a:t>
            </a:r>
            <a:r>
              <a:rPr lang="en-US" sz="2400" dirty="0" err="1"/>
              <a:t>pelo</a:t>
            </a:r>
            <a:r>
              <a:rPr lang="en-US" sz="2400" dirty="0"/>
              <a:t> </a:t>
            </a:r>
            <a:r>
              <a:rPr lang="en-US" sz="2400" dirty="0" err="1"/>
              <a:t>menos</a:t>
            </a:r>
            <a:r>
              <a:rPr lang="en-US" sz="2400" dirty="0"/>
              <a:t>) de </a:t>
            </a:r>
            <a:r>
              <a:rPr lang="en-US" sz="2400" dirty="0" err="1"/>
              <a:t>primeira</a:t>
            </a:r>
            <a:r>
              <a:rPr lang="en-US" sz="2400" dirty="0"/>
              <a:t> </a:t>
            </a:r>
            <a:r>
              <a:rPr lang="en-US" sz="2400" dirty="0" err="1"/>
              <a:t>ordem</a:t>
            </a:r>
            <a:r>
              <a:rPr lang="en-US" sz="2400" dirty="0"/>
              <a:t> e  </a:t>
            </a:r>
            <a:r>
              <a:rPr lang="en-US" sz="2400" dirty="0" err="1"/>
              <a:t>diferenciável</a:t>
            </a:r>
            <a:r>
              <a:rPr lang="en-US" sz="2400" dirty="0"/>
              <a:t> (</a:t>
            </a:r>
            <a:r>
              <a:rPr lang="en-US" sz="2400" dirty="0" err="1"/>
              <a:t>quase</a:t>
            </a:r>
            <a:r>
              <a:rPr lang="en-US" sz="2400" dirty="0"/>
              <a:t>) </a:t>
            </a:r>
            <a:r>
              <a:rPr lang="en-US" sz="2400" dirty="0" err="1"/>
              <a:t>em</a:t>
            </a:r>
            <a:r>
              <a:rPr lang="en-US" sz="2400" dirty="0"/>
              <a:t> </a:t>
            </a:r>
            <a:r>
              <a:rPr lang="en-US" sz="2400" dirty="0" err="1"/>
              <a:t>todos</a:t>
            </a:r>
            <a:r>
              <a:rPr lang="en-US" sz="2400" dirty="0"/>
              <a:t> </a:t>
            </a:r>
            <a:r>
              <a:rPr lang="en-US" sz="2400" dirty="0" err="1"/>
              <a:t>os</a:t>
            </a:r>
            <a:r>
              <a:rPr lang="en-US" sz="2400" dirty="0"/>
              <a:t> </a:t>
            </a:r>
            <a:r>
              <a:rPr lang="en-US" sz="2400" dirty="0" err="1"/>
              <a:t>lugares</a:t>
            </a:r>
            <a:endParaRPr lang="en-US" sz="2400" dirty="0"/>
          </a:p>
          <a:p>
            <a:pPr marL="342900" indent="-342900">
              <a:buFontTx/>
              <a:buChar char="-"/>
              <a:defRPr/>
            </a:pPr>
            <a:endParaRPr lang="en-US" sz="2400" dirty="0"/>
          </a:p>
          <a:p>
            <a:pPr marL="342900" indent="-342900">
              <a:buFontTx/>
              <a:buChar char="-"/>
              <a:defRPr/>
            </a:pPr>
            <a:r>
              <a:rPr lang="en-US" sz="2400" dirty="0" err="1"/>
              <a:t>Portanto</a:t>
            </a:r>
            <a:r>
              <a:rPr lang="en-US" sz="2400" dirty="0"/>
              <a:t>, </a:t>
            </a:r>
            <a:r>
              <a:rPr lang="en-US" sz="2400" dirty="0" err="1"/>
              <a:t>precisamos</a:t>
            </a:r>
            <a:r>
              <a:rPr lang="en-US" sz="2400" dirty="0"/>
              <a:t> </a:t>
            </a:r>
            <a:r>
              <a:rPr lang="en-US" sz="2400" dirty="0" err="1"/>
              <a:t>ser</a:t>
            </a:r>
            <a:r>
              <a:rPr lang="en-US" sz="2400" dirty="0"/>
              <a:t> </a:t>
            </a:r>
            <a:r>
              <a:rPr lang="en-US" sz="2400" dirty="0" err="1"/>
              <a:t>capazes</a:t>
            </a:r>
            <a:r>
              <a:rPr lang="en-US" sz="2400" dirty="0"/>
              <a:t> de </a:t>
            </a:r>
            <a:r>
              <a:rPr lang="en-US" sz="2400" dirty="0" err="1"/>
              <a:t>calcular</a:t>
            </a:r>
            <a:r>
              <a:rPr lang="en-US" sz="2400"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ítulo 1">
            <a:extLst>
              <a:ext uri="{FF2B5EF4-FFF2-40B4-BE49-F238E27FC236}">
                <a16:creationId xmlns:a16="http://schemas.microsoft.com/office/drawing/2014/main" id="{1E7F2003-F63E-2460-F3E0-BA51FF46BEB8}"/>
              </a:ext>
            </a:extLst>
          </p:cNvPr>
          <p:cNvSpPr>
            <a:spLocks noGrp="1"/>
          </p:cNvSpPr>
          <p:nvPr>
            <p:ph type="ctrTitle"/>
          </p:nvPr>
        </p:nvSpPr>
        <p:spPr>
          <a:xfrm>
            <a:off x="539750" y="260350"/>
            <a:ext cx="7056438" cy="504825"/>
          </a:xfrm>
        </p:spPr>
        <p:txBody>
          <a:bodyPr/>
          <a:lstStyle/>
          <a:p>
            <a:r>
              <a:rPr lang="pt-BR" altLang="en-US"/>
              <a:t>Deep Learning – Novos Modelos</a:t>
            </a:r>
            <a:endParaRPr lang="en-US" altLang="en-US"/>
          </a:p>
        </p:txBody>
      </p:sp>
      <p:sp>
        <p:nvSpPr>
          <p:cNvPr id="97282" name="Rectangle 1">
            <a:extLst>
              <a:ext uri="{FF2B5EF4-FFF2-40B4-BE49-F238E27FC236}">
                <a16:creationId xmlns:a16="http://schemas.microsoft.com/office/drawing/2014/main" id="{4FE1CCC1-7F11-C749-2D69-2F8C744CBFC9}"/>
              </a:ext>
            </a:extLst>
          </p:cNvPr>
          <p:cNvSpPr>
            <a:spLocks noChangeArrowheads="1"/>
          </p:cNvSpPr>
          <p:nvPr/>
        </p:nvSpPr>
        <p:spPr bwMode="auto">
          <a:xfrm>
            <a:off x="539750" y="1844675"/>
            <a:ext cx="82089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Como tudo pode ser um módulo, um módulo de módulos também pode ser um modulo;</a:t>
            </a:r>
          </a:p>
          <a:p>
            <a:pPr>
              <a:spcBef>
                <a:spcPct val="0"/>
              </a:spcBef>
              <a:buFontTx/>
              <a:buChar char="-"/>
            </a:pPr>
            <a:endParaRPr lang="en-US" altLang="en-US" sz="2400"/>
          </a:p>
          <a:p>
            <a:pPr>
              <a:spcBef>
                <a:spcPct val="0"/>
              </a:spcBef>
              <a:buFontTx/>
              <a:buChar char="-"/>
            </a:pPr>
            <a:r>
              <a:rPr lang="en-US" altLang="en-US" sz="2400"/>
              <a:t>Podemos, portanto, fazer novos blocos de construção como quisermos, se esperamos que eles sejam usados com frequência;</a:t>
            </a:r>
          </a:p>
          <a:p>
            <a:pPr>
              <a:spcBef>
                <a:spcPct val="0"/>
              </a:spcBef>
              <a:buFontTx/>
              <a:buChar char="-"/>
            </a:pPr>
            <a:endParaRPr lang="en-US" altLang="en-US" sz="2400"/>
          </a:p>
          <a:p>
            <a:pPr>
              <a:spcBef>
                <a:spcPct val="0"/>
              </a:spcBef>
              <a:buFontTx/>
              <a:buChar char="-"/>
            </a:pPr>
            <a:r>
              <a:rPr lang="en-US" altLang="en-US" sz="2400"/>
              <a:t>Claro, as mesmas regras para a elegibilidade dos módulos ainda se aplicam.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ítulo 1">
            <a:extLst>
              <a:ext uri="{FF2B5EF4-FFF2-40B4-BE49-F238E27FC236}">
                <a16:creationId xmlns:a16="http://schemas.microsoft.com/office/drawing/2014/main" id="{F75FA624-7050-CC72-7CE0-A96AAB7BE215}"/>
              </a:ext>
            </a:extLst>
          </p:cNvPr>
          <p:cNvSpPr>
            <a:spLocks noGrp="1"/>
          </p:cNvSpPr>
          <p:nvPr>
            <p:ph type="ctrTitle"/>
          </p:nvPr>
        </p:nvSpPr>
        <p:spPr>
          <a:xfrm>
            <a:off x="539750" y="260350"/>
            <a:ext cx="7056438" cy="504825"/>
          </a:xfrm>
        </p:spPr>
        <p:txBody>
          <a:bodyPr/>
          <a:lstStyle/>
          <a:p>
            <a:r>
              <a:rPr lang="pt-BR" altLang="en-US"/>
              <a:t>Deep Learning – 1 Sigm</a:t>
            </a:r>
            <a:r>
              <a:rPr lang="en-US" altLang="en-US"/>
              <a:t>óide == 2 Modelos?</a:t>
            </a:r>
          </a:p>
        </p:txBody>
      </p:sp>
      <p:pic>
        <p:nvPicPr>
          <p:cNvPr id="99330" name="Picture 2">
            <a:extLst>
              <a:ext uri="{FF2B5EF4-FFF2-40B4-BE49-F238E27FC236}">
                <a16:creationId xmlns:a16="http://schemas.microsoft.com/office/drawing/2014/main" id="{345C255A-3F3E-8F8A-C1AA-B7E70CFE4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5084763"/>
            <a:ext cx="62293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Rectangle 3">
            <a:extLst>
              <a:ext uri="{FF2B5EF4-FFF2-40B4-BE49-F238E27FC236}">
                <a16:creationId xmlns:a16="http://schemas.microsoft.com/office/drawing/2014/main" id="{D304D58E-6E1E-C3A1-A306-844FEB0DEC51}"/>
              </a:ext>
            </a:extLst>
          </p:cNvPr>
          <p:cNvSpPr>
            <a:spLocks noChangeArrowheads="1"/>
          </p:cNvSpPr>
          <p:nvPr/>
        </p:nvSpPr>
        <p:spPr bwMode="auto">
          <a:xfrm>
            <a:off x="900113" y="1628775"/>
            <a:ext cx="72421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Char char="-"/>
            </a:pPr>
            <a:r>
              <a:rPr lang="en-US" altLang="en-US" sz="2400"/>
              <a:t>Assuma o sigmóide 𝜎 (…) operando em cima de 𝑤𝑥𝑎 = 𝜎 (𝑤𝑥)</a:t>
            </a:r>
          </a:p>
          <a:p>
            <a:pPr>
              <a:spcBef>
                <a:spcPct val="0"/>
              </a:spcBef>
              <a:buFontTx/>
              <a:buChar char="-"/>
            </a:pPr>
            <a:endParaRPr lang="en-US" altLang="en-US" sz="2400"/>
          </a:p>
          <a:p>
            <a:pPr>
              <a:spcBef>
                <a:spcPct val="0"/>
              </a:spcBef>
              <a:buFontTx/>
              <a:buChar char="-"/>
            </a:pPr>
            <a:r>
              <a:rPr lang="en-US" altLang="en-US" sz="2400"/>
              <a:t>Computando diretamente as equações de retropropagação complicadas</a:t>
            </a:r>
          </a:p>
          <a:p>
            <a:pPr>
              <a:spcBef>
                <a:spcPct val="0"/>
              </a:spcBef>
              <a:buFontTx/>
              <a:buChar char="-"/>
            </a:pPr>
            <a:endParaRPr lang="en-US" altLang="en-US" sz="2400"/>
          </a:p>
          <a:p>
            <a:pPr>
              <a:spcBef>
                <a:spcPct val="0"/>
              </a:spcBef>
              <a:buFontTx/>
              <a:buChar char="-"/>
            </a:pPr>
            <a:r>
              <a:rPr lang="en-US" altLang="en-US" sz="2400"/>
              <a:t>Como tudo é um módulo, podemos decompor isso para 2 módulos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ítulo 1">
            <a:extLst>
              <a:ext uri="{FF2B5EF4-FFF2-40B4-BE49-F238E27FC236}">
                <a16:creationId xmlns:a16="http://schemas.microsoft.com/office/drawing/2014/main" id="{788CA608-B853-5672-66EF-F62890148287}"/>
              </a:ext>
            </a:extLst>
          </p:cNvPr>
          <p:cNvSpPr>
            <a:spLocks noGrp="1"/>
          </p:cNvSpPr>
          <p:nvPr>
            <p:ph type="ctrTitle"/>
          </p:nvPr>
        </p:nvSpPr>
        <p:spPr>
          <a:xfrm>
            <a:off x="539750" y="260350"/>
            <a:ext cx="7056438" cy="504825"/>
          </a:xfrm>
        </p:spPr>
        <p:txBody>
          <a:bodyPr/>
          <a:lstStyle/>
          <a:p>
            <a:r>
              <a:rPr lang="pt-BR" altLang="en-US"/>
              <a:t>Deep Learning – 1 Sigm</a:t>
            </a:r>
            <a:r>
              <a:rPr lang="en-US" altLang="en-US"/>
              <a:t>óide == 2 Modelos?</a:t>
            </a:r>
          </a:p>
        </p:txBody>
      </p:sp>
      <p:pic>
        <p:nvPicPr>
          <p:cNvPr id="101378" name="Picture 2">
            <a:extLst>
              <a:ext uri="{FF2B5EF4-FFF2-40B4-BE49-F238E27FC236}">
                <a16:creationId xmlns:a16="http://schemas.microsoft.com/office/drawing/2014/main" id="{BCF3DE7C-213C-11BE-F6E5-FB54CB80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084763"/>
            <a:ext cx="6227763"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9166E04-4ED1-7446-8484-D3FBE9BA3735}"/>
              </a:ext>
            </a:extLst>
          </p:cNvPr>
          <p:cNvSpPr/>
          <p:nvPr/>
        </p:nvSpPr>
        <p:spPr>
          <a:xfrm>
            <a:off x="539750" y="1700213"/>
            <a:ext cx="7993063" cy="2678112"/>
          </a:xfrm>
          <a:prstGeom prst="rect">
            <a:avLst/>
          </a:prstGeom>
        </p:spPr>
        <p:txBody>
          <a:bodyPr>
            <a:spAutoFit/>
          </a:bodyPr>
          <a:lstStyle/>
          <a:p>
            <a:pPr marL="285750" indent="-285750">
              <a:buFontTx/>
              <a:buChar char="-"/>
              <a:defRPr/>
            </a:pPr>
            <a:r>
              <a:rPr lang="en-US" sz="2400" dirty="0" err="1"/>
              <a:t>Dois</a:t>
            </a:r>
            <a:r>
              <a:rPr lang="en-US" sz="2400" dirty="0"/>
              <a:t> </a:t>
            </a:r>
            <a:r>
              <a:rPr lang="en-US" sz="2400" dirty="0" err="1"/>
              <a:t>passos</a:t>
            </a:r>
            <a:r>
              <a:rPr lang="en-US" sz="2400" dirty="0"/>
              <a:t> de </a:t>
            </a:r>
            <a:r>
              <a:rPr lang="en-US" sz="2400" dirty="0" err="1"/>
              <a:t>retropropagação</a:t>
            </a:r>
            <a:r>
              <a:rPr lang="en-US" sz="2400" dirty="0"/>
              <a:t> </a:t>
            </a:r>
            <a:r>
              <a:rPr lang="en-US" sz="2400" dirty="0" err="1"/>
              <a:t>em</a:t>
            </a:r>
            <a:r>
              <a:rPr lang="en-US" sz="2400" dirty="0"/>
              <a:t> </a:t>
            </a:r>
            <a:r>
              <a:rPr lang="en-US" sz="2400" dirty="0" err="1"/>
              <a:t>vez</a:t>
            </a:r>
            <a:r>
              <a:rPr lang="en-US" sz="2400" dirty="0"/>
              <a:t> de um</a:t>
            </a:r>
          </a:p>
          <a:p>
            <a:pPr marL="285750" indent="-285750">
              <a:buFontTx/>
              <a:buChar char="-"/>
              <a:defRPr/>
            </a:pPr>
            <a:endParaRPr lang="en-US" sz="2400" dirty="0"/>
          </a:p>
          <a:p>
            <a:pPr>
              <a:defRPr/>
            </a:pPr>
            <a:r>
              <a:rPr lang="en-US" sz="2400" dirty="0"/>
              <a:t>+ Mas agora </a:t>
            </a:r>
            <a:r>
              <a:rPr lang="en-US" sz="2400" dirty="0" err="1"/>
              <a:t>nossos</a:t>
            </a:r>
            <a:r>
              <a:rPr lang="en-US" sz="2400" dirty="0"/>
              <a:t> </a:t>
            </a:r>
            <a:r>
              <a:rPr lang="en-US" sz="2400" dirty="0" err="1"/>
              <a:t>gradientes</a:t>
            </a:r>
            <a:r>
              <a:rPr lang="en-US" sz="2400" dirty="0"/>
              <a:t> </a:t>
            </a:r>
            <a:r>
              <a:rPr lang="en-US" sz="2400" dirty="0" err="1"/>
              <a:t>são</a:t>
            </a:r>
            <a:r>
              <a:rPr lang="en-US" sz="2400" dirty="0"/>
              <a:t> </a:t>
            </a:r>
            <a:r>
              <a:rPr lang="en-US" sz="2400" dirty="0" err="1"/>
              <a:t>mais</a:t>
            </a:r>
            <a:r>
              <a:rPr lang="en-US" sz="2400" dirty="0"/>
              <a:t> simples</a:t>
            </a:r>
          </a:p>
          <a:p>
            <a:pPr marL="285750" indent="-285750">
              <a:buFontTx/>
              <a:buChar char="-"/>
              <a:defRPr/>
            </a:pPr>
            <a:endParaRPr lang="en-US" sz="2400" dirty="0"/>
          </a:p>
          <a:p>
            <a:pPr marL="285750" indent="-285750">
              <a:buFontTx/>
              <a:buChar char="-"/>
              <a:defRPr/>
            </a:pPr>
            <a:r>
              <a:rPr lang="en-US" sz="2400" dirty="0"/>
              <a:t>◦ Forma </a:t>
            </a:r>
            <a:r>
              <a:rPr lang="en-US" sz="2400" dirty="0" err="1"/>
              <a:t>algorítmica</a:t>
            </a:r>
            <a:r>
              <a:rPr lang="en-US" sz="2400" dirty="0"/>
              <a:t> de </a:t>
            </a:r>
            <a:r>
              <a:rPr lang="en-US" sz="2400" dirty="0" err="1"/>
              <a:t>gradientes</a:t>
            </a:r>
            <a:r>
              <a:rPr lang="en-US" sz="2400" dirty="0"/>
              <a:t> de </a:t>
            </a:r>
            <a:r>
              <a:rPr lang="en-US" sz="2400" dirty="0" err="1"/>
              <a:t>computação</a:t>
            </a:r>
            <a:endParaRPr lang="en-US" sz="2400" dirty="0"/>
          </a:p>
          <a:p>
            <a:pPr marL="285750" indent="-285750">
              <a:buFontTx/>
              <a:buChar char="-"/>
              <a:defRPr/>
            </a:pPr>
            <a:r>
              <a:rPr lang="en-US" sz="2400" dirty="0"/>
              <a:t>◦ </a:t>
            </a:r>
            <a:r>
              <a:rPr lang="en-US" sz="2400" dirty="0" err="1"/>
              <a:t>Evitamos</a:t>
            </a:r>
            <a:r>
              <a:rPr lang="en-US" sz="2400" dirty="0"/>
              <a:t> </a:t>
            </a:r>
            <a:r>
              <a:rPr lang="en-US" sz="2400" dirty="0" err="1"/>
              <a:t>tomar</a:t>
            </a:r>
            <a:r>
              <a:rPr lang="en-US" sz="2400" dirty="0"/>
              <a:t> </a:t>
            </a:r>
            <a:r>
              <a:rPr lang="en-US" sz="2400" dirty="0" err="1"/>
              <a:t>mais</a:t>
            </a:r>
            <a:r>
              <a:rPr lang="en-US" sz="2400" dirty="0"/>
              <a:t> </a:t>
            </a:r>
            <a:r>
              <a:rPr lang="en-US" sz="2400" dirty="0" err="1"/>
              <a:t>gradientes</a:t>
            </a:r>
            <a:r>
              <a:rPr lang="en-US" sz="2400" dirty="0"/>
              <a:t> do que o </a:t>
            </a:r>
            <a:r>
              <a:rPr lang="en-US" sz="2400" dirty="0" err="1"/>
              <a:t>necessário</a:t>
            </a:r>
            <a:r>
              <a:rPr lang="en-US" sz="2400" dirty="0"/>
              <a:t> </a:t>
            </a:r>
            <a:r>
              <a:rPr lang="en-US" sz="2400" dirty="0" err="1"/>
              <a:t>em</a:t>
            </a:r>
            <a:r>
              <a:rPr lang="en-US" sz="2400" dirty="0"/>
              <a:t> </a:t>
            </a:r>
            <a:r>
              <a:rPr lang="en-US" sz="2400" dirty="0" err="1"/>
              <a:t>uma</a:t>
            </a:r>
            <a:r>
              <a:rPr lang="en-US" sz="2400" dirty="0"/>
              <a:t> (</a:t>
            </a:r>
            <a:r>
              <a:rPr lang="en-US" sz="2400" dirty="0" err="1"/>
              <a:t>não</a:t>
            </a:r>
            <a:r>
              <a:rPr lang="en-US" sz="2400" dirty="0"/>
              <a:t>) </a:t>
            </a:r>
            <a:r>
              <a:rPr lang="en-US" sz="2400" dirty="0" err="1"/>
              <a:t>linearidade</a:t>
            </a:r>
            <a:r>
              <a:rPr lang="en-US" sz="2400" dirty="0"/>
              <a:t> (</a:t>
            </a:r>
            <a:r>
              <a:rPr lang="en-US" sz="2400" dirty="0" err="1"/>
              <a:t>complexa</a:t>
            </a:r>
            <a:r>
              <a:rPr lang="en-US" sz="24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ítulo 1">
            <a:extLst>
              <a:ext uri="{FF2B5EF4-FFF2-40B4-BE49-F238E27FC236}">
                <a16:creationId xmlns:a16="http://schemas.microsoft.com/office/drawing/2014/main" id="{CE8C7F56-4D94-7BAF-ECED-3FFBAA41DAFA}"/>
              </a:ext>
            </a:extLst>
          </p:cNvPr>
          <p:cNvSpPr>
            <a:spLocks noGrp="1"/>
          </p:cNvSpPr>
          <p:nvPr>
            <p:ph type="ctrTitle"/>
          </p:nvPr>
        </p:nvSpPr>
        <p:spPr>
          <a:xfrm>
            <a:off x="539750" y="260350"/>
            <a:ext cx="7056438" cy="504825"/>
          </a:xfrm>
        </p:spPr>
        <p:txBody>
          <a:bodyPr/>
          <a:lstStyle/>
          <a:p>
            <a:r>
              <a:rPr lang="pt-BR" altLang="en-US"/>
              <a:t>Deep Learning – Mais Modelos?</a:t>
            </a:r>
            <a:endParaRPr lang="en-US" altLang="en-US"/>
          </a:p>
        </p:txBody>
      </p:sp>
      <p:sp>
        <p:nvSpPr>
          <p:cNvPr id="103426" name="Rectangle 1">
            <a:extLst>
              <a:ext uri="{FF2B5EF4-FFF2-40B4-BE49-F238E27FC236}">
                <a16:creationId xmlns:a16="http://schemas.microsoft.com/office/drawing/2014/main" id="{46CED0AD-A1DA-B405-132D-7573E087E9D8}"/>
              </a:ext>
            </a:extLst>
          </p:cNvPr>
          <p:cNvSpPr>
            <a:spLocks noChangeArrowheads="1"/>
          </p:cNvSpPr>
          <p:nvPr/>
        </p:nvSpPr>
        <p:spPr bwMode="auto">
          <a:xfrm>
            <a:off x="827088" y="1196975"/>
            <a:ext cx="7848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Muitos irão trabalhar comparativamente com os existentes;</a:t>
            </a:r>
          </a:p>
          <a:p>
            <a:pPr>
              <a:spcBef>
                <a:spcPct val="0"/>
              </a:spcBef>
              <a:buFontTx/>
              <a:buNone/>
            </a:pPr>
            <a:endParaRPr lang="en-US" altLang="en-US" sz="2400"/>
          </a:p>
          <a:p>
            <a:pPr>
              <a:spcBef>
                <a:spcPct val="0"/>
              </a:spcBef>
              <a:buFontTx/>
              <a:buNone/>
            </a:pPr>
            <a:r>
              <a:rPr lang="en-US" altLang="en-US" sz="2400"/>
              <a:t>◦Não é interessante, a menos que eles trabalhem consistentemente melhor e haja uma razão;</a:t>
            </a:r>
          </a:p>
          <a:p>
            <a:pPr>
              <a:spcBef>
                <a:spcPct val="0"/>
              </a:spcBef>
              <a:buFontTx/>
              <a:buNone/>
            </a:pPr>
            <a:endParaRPr lang="en-US" altLang="en-US" sz="2400"/>
          </a:p>
          <a:p>
            <a:pPr>
              <a:spcBef>
                <a:spcPct val="0"/>
              </a:spcBef>
              <a:buFontTx/>
              <a:buNone/>
            </a:pPr>
            <a:r>
              <a:rPr lang="en-US" altLang="en-US" sz="2400"/>
              <a:t>Módulos de regularização</a:t>
            </a:r>
          </a:p>
          <a:p>
            <a:pPr>
              <a:spcBef>
                <a:spcPct val="0"/>
              </a:spcBef>
              <a:buFontTx/>
              <a:buNone/>
            </a:pPr>
            <a:r>
              <a:rPr lang="en-US" altLang="en-US" sz="2400"/>
              <a:t>◦ Dropout</a:t>
            </a:r>
          </a:p>
          <a:p>
            <a:pPr>
              <a:spcBef>
                <a:spcPct val="0"/>
              </a:spcBef>
              <a:buFontTx/>
              <a:buNone/>
            </a:pPr>
            <a:endParaRPr lang="en-US" altLang="en-US" sz="2400"/>
          </a:p>
          <a:p>
            <a:pPr>
              <a:spcBef>
                <a:spcPct val="0"/>
              </a:spcBef>
              <a:buFontTx/>
              <a:buNone/>
            </a:pPr>
            <a:r>
              <a:rPr lang="en-US" altLang="en-US" sz="2400"/>
              <a:t>Módulos de normalização</a:t>
            </a:r>
          </a:p>
          <a:p>
            <a:pPr>
              <a:spcBef>
                <a:spcPct val="0"/>
              </a:spcBef>
              <a:buFontTx/>
              <a:buNone/>
            </a:pPr>
            <a:r>
              <a:rPr lang="en-US" altLang="en-US" sz="2400"/>
              <a:t>-ℓ2-normalização, ℓ1-normalização</a:t>
            </a:r>
          </a:p>
          <a:p>
            <a:pPr>
              <a:spcBef>
                <a:spcPct val="0"/>
              </a:spcBef>
              <a:buFontTx/>
              <a:buNone/>
            </a:pPr>
            <a:endParaRPr lang="en-US" altLang="en-US" sz="2400"/>
          </a:p>
          <a:p>
            <a:pPr>
              <a:spcBef>
                <a:spcPct val="0"/>
              </a:spcBef>
              <a:buFontTx/>
              <a:buNone/>
            </a:pPr>
            <a:r>
              <a:rPr lang="en-US" altLang="en-US" sz="2400"/>
              <a:t>Módulos de perda</a:t>
            </a:r>
          </a:p>
          <a:p>
            <a:pPr>
              <a:spcBef>
                <a:spcPct val="0"/>
              </a:spcBef>
              <a:buFontTx/>
              <a:buNone/>
            </a:pPr>
            <a:r>
              <a:rPr lang="en-US" altLang="en-US" sz="2400"/>
              <a:t>◦ Perda de dobradiça (Hinge Loss)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ítulo 1">
            <a:extLst>
              <a:ext uri="{FF2B5EF4-FFF2-40B4-BE49-F238E27FC236}">
                <a16:creationId xmlns:a16="http://schemas.microsoft.com/office/drawing/2014/main" id="{1BBCBD5E-4EDF-1B08-635E-9EF0C8B9EBCD}"/>
              </a:ext>
            </a:extLst>
          </p:cNvPr>
          <p:cNvSpPr>
            <a:spLocks noGrp="1"/>
          </p:cNvSpPr>
          <p:nvPr>
            <p:ph type="ctrTitle"/>
          </p:nvPr>
        </p:nvSpPr>
        <p:spPr>
          <a:xfrm>
            <a:off x="539750" y="260350"/>
            <a:ext cx="7056438" cy="504825"/>
          </a:xfrm>
        </p:spPr>
        <p:txBody>
          <a:bodyPr/>
          <a:lstStyle/>
          <a:p>
            <a:r>
              <a:rPr lang="pt-BR" altLang="en-US"/>
              <a:t>Deep Learning – Fluxo de Treinamento</a:t>
            </a:r>
            <a:endParaRPr lang="en-US" altLang="en-US"/>
          </a:p>
        </p:txBody>
      </p:sp>
      <p:pic>
        <p:nvPicPr>
          <p:cNvPr id="105474" name="Picture 2">
            <a:extLst>
              <a:ext uri="{FF2B5EF4-FFF2-40B4-BE49-F238E27FC236}">
                <a16:creationId xmlns:a16="http://schemas.microsoft.com/office/drawing/2014/main" id="{757E4714-1709-6999-0166-0965F084B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2875"/>
            <a:ext cx="7747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239D12BA-1BB7-71DF-BFB2-7C71D2AB3B90}"/>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sp>
        <p:nvSpPr>
          <p:cNvPr id="15362" name="TextBox 3">
            <a:extLst>
              <a:ext uri="{FF2B5EF4-FFF2-40B4-BE49-F238E27FC236}">
                <a16:creationId xmlns:a16="http://schemas.microsoft.com/office/drawing/2014/main" id="{F06096C1-9A28-12C8-0E15-4ABFB52DDB30}"/>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5363" name="Picture 4">
            <a:extLst>
              <a:ext uri="{FF2B5EF4-FFF2-40B4-BE49-F238E27FC236}">
                <a16:creationId xmlns:a16="http://schemas.microsoft.com/office/drawing/2014/main" id="{0DEAFC76-8E1E-F242-AF92-68480AB0D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868363"/>
            <a:ext cx="3460750"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ítulo 1">
            <a:extLst>
              <a:ext uri="{FF2B5EF4-FFF2-40B4-BE49-F238E27FC236}">
                <a16:creationId xmlns:a16="http://schemas.microsoft.com/office/drawing/2014/main" id="{805F0C14-BD8D-7EDF-A53B-1BD0B47FCAA9}"/>
              </a:ext>
            </a:extLst>
          </p:cNvPr>
          <p:cNvSpPr>
            <a:spLocks noGrp="1"/>
          </p:cNvSpPr>
          <p:nvPr>
            <p:ph type="ctrTitle"/>
          </p:nvPr>
        </p:nvSpPr>
        <p:spPr>
          <a:xfrm>
            <a:off x="539750" y="260350"/>
            <a:ext cx="7056438" cy="504825"/>
          </a:xfrm>
        </p:spPr>
        <p:txBody>
          <a:bodyPr/>
          <a:lstStyle/>
          <a:p>
            <a:r>
              <a:rPr lang="pt-BR" altLang="en-US"/>
              <a:t>Deep Learning – Fluxo de Treinamento</a:t>
            </a:r>
            <a:endParaRPr lang="en-US" altLang="en-US"/>
          </a:p>
        </p:txBody>
      </p:sp>
      <p:pic>
        <p:nvPicPr>
          <p:cNvPr id="107522" name="Picture 2">
            <a:extLst>
              <a:ext uri="{FF2B5EF4-FFF2-40B4-BE49-F238E27FC236}">
                <a16:creationId xmlns:a16="http://schemas.microsoft.com/office/drawing/2014/main" id="{125DE93C-CAC1-6C8B-9FEB-CFF4BB63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8"/>
            <a:ext cx="9144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4">
            <a:extLst>
              <a:ext uri="{FF2B5EF4-FFF2-40B4-BE49-F238E27FC236}">
                <a16:creationId xmlns:a16="http://schemas.microsoft.com/office/drawing/2014/main" id="{12082F22-F89A-B193-2045-1B34A3CD2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3951288"/>
            <a:ext cx="9144000"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2E035348-5D01-714B-A065-FFD8DA59E1E4}"/>
              </a:ext>
            </a:extLst>
          </p:cNvPr>
          <p:cNvSpPr>
            <a:spLocks noChangeArrowheads="1"/>
          </p:cNvSpPr>
          <p:nvPr/>
        </p:nvSpPr>
        <p:spPr bwMode="auto">
          <a:xfrm>
            <a:off x="3924300" y="2565400"/>
            <a:ext cx="4679950" cy="1385888"/>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2025  </a:t>
            </a:r>
            <a:r>
              <a:rPr kumimoji="1" lang="en-US" sz="1400" dirty="0">
                <a:solidFill>
                  <a:schemeClr val="bg1">
                    <a:lumMod val="85000"/>
                  </a:schemeClr>
                </a:solidFill>
              </a:rPr>
              <a:t>Prof. Dr. José Ahirton Lopes</a:t>
            </a: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a:extLst>
              <a:ext uri="{FF2B5EF4-FFF2-40B4-BE49-F238E27FC236}">
                <a16:creationId xmlns:a16="http://schemas.microsoft.com/office/drawing/2014/main" id="{83C64E90-049B-A056-7200-D7835EC9C229}"/>
              </a:ext>
            </a:extLst>
          </p:cNvPr>
          <p:cNvSpPr>
            <a:spLocks noGrp="1"/>
          </p:cNvSpPr>
          <p:nvPr>
            <p:ph type="ctrTitle"/>
          </p:nvPr>
        </p:nvSpPr>
        <p:spPr>
          <a:xfrm>
            <a:off x="539750" y="260350"/>
            <a:ext cx="7056438" cy="504825"/>
          </a:xfrm>
        </p:spPr>
        <p:txBody>
          <a:bodyPr/>
          <a:lstStyle/>
          <a:p>
            <a:r>
              <a:rPr lang="pt-BR" altLang="en-US"/>
              <a:t>Deep Learning – Redes Neurais</a:t>
            </a:r>
            <a:endParaRPr lang="en-US" altLang="en-US"/>
          </a:p>
        </p:txBody>
      </p:sp>
      <p:sp>
        <p:nvSpPr>
          <p:cNvPr id="17410" name="TextBox 3">
            <a:extLst>
              <a:ext uri="{FF2B5EF4-FFF2-40B4-BE49-F238E27FC236}">
                <a16:creationId xmlns:a16="http://schemas.microsoft.com/office/drawing/2014/main" id="{E6B49B14-1F6D-54AE-903D-C667D3030636}"/>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7411" name="Picture 2">
            <a:extLst>
              <a:ext uri="{FF2B5EF4-FFF2-40B4-BE49-F238E27FC236}">
                <a16:creationId xmlns:a16="http://schemas.microsoft.com/office/drawing/2014/main" id="{17CF671D-61ED-6F90-56D0-397DAAB9E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484313"/>
            <a:ext cx="91376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a:extLst>
              <a:ext uri="{FF2B5EF4-FFF2-40B4-BE49-F238E27FC236}">
                <a16:creationId xmlns:a16="http://schemas.microsoft.com/office/drawing/2014/main" id="{7C9C9E57-9DCB-4DAD-ACBC-5690127C7E31}"/>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19458" name="TextBox 3">
            <a:extLst>
              <a:ext uri="{FF2B5EF4-FFF2-40B4-BE49-F238E27FC236}">
                <a16:creationId xmlns:a16="http://schemas.microsoft.com/office/drawing/2014/main" id="{4E427219-7604-FEBF-B5B3-58EF6A9C4350}"/>
              </a:ext>
            </a:extLst>
          </p:cNvPr>
          <p:cNvSpPr txBox="1">
            <a:spLocks noChangeArrowheads="1"/>
          </p:cNvSpPr>
          <p:nvPr/>
        </p:nvSpPr>
        <p:spPr bwMode="auto">
          <a:xfrm>
            <a:off x="1908175" y="621188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Tais hierarquias podem ser extremamente complexas.</a:t>
            </a:r>
          </a:p>
          <a:p>
            <a:pPr>
              <a:spcBef>
                <a:spcPct val="0"/>
              </a:spcBef>
              <a:buFontTx/>
              <a:buNone/>
            </a:pPr>
            <a:endParaRPr lang="en-US" altLang="en-US" sz="1800"/>
          </a:p>
        </p:txBody>
      </p:sp>
      <p:pic>
        <p:nvPicPr>
          <p:cNvPr id="19459" name="Picture 4">
            <a:extLst>
              <a:ext uri="{FF2B5EF4-FFF2-40B4-BE49-F238E27FC236}">
                <a16:creationId xmlns:a16="http://schemas.microsoft.com/office/drawing/2014/main" id="{2A273BCF-76F0-2126-69A7-C407A875D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19213"/>
            <a:ext cx="86487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a:extLst>
              <a:ext uri="{FF2B5EF4-FFF2-40B4-BE49-F238E27FC236}">
                <a16:creationId xmlns:a16="http://schemas.microsoft.com/office/drawing/2014/main" id="{719546E6-8E06-345B-E87A-808B75B37695}"/>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pic>
        <p:nvPicPr>
          <p:cNvPr id="21506" name="Picture 2">
            <a:extLst>
              <a:ext uri="{FF2B5EF4-FFF2-40B4-BE49-F238E27FC236}">
                <a16:creationId xmlns:a16="http://schemas.microsoft.com/office/drawing/2014/main" id="{A24BD9B8-06FA-AA0F-552F-2707593DF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1268413"/>
            <a:ext cx="2987675"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A7692C5-6906-1240-9466-86737A9CA70E}"/>
              </a:ext>
            </a:extLst>
          </p:cNvPr>
          <p:cNvSpPr txBox="1"/>
          <p:nvPr/>
        </p:nvSpPr>
        <p:spPr>
          <a:xfrm>
            <a:off x="274638" y="1785938"/>
            <a:ext cx="5592762" cy="4154487"/>
          </a:xfrm>
          <a:prstGeom prst="rect">
            <a:avLst/>
          </a:prstGeom>
          <a:noFill/>
        </p:spPr>
        <p:txBody>
          <a:bodyPr>
            <a:spAutoFit/>
          </a:bodyPr>
          <a:lstStyle/>
          <a:p>
            <a:pPr>
              <a:defRPr/>
            </a:pPr>
            <a:r>
              <a:rPr lang="en-US" sz="2400" dirty="0"/>
              <a:t>Um modulo/</a:t>
            </a:r>
            <a:r>
              <a:rPr lang="en-US" sz="2400" dirty="0" err="1"/>
              <a:t>modelo</a:t>
            </a:r>
            <a:r>
              <a:rPr lang="en-US" sz="2400" dirty="0"/>
              <a:t> </a:t>
            </a:r>
            <a:r>
              <a:rPr lang="en-US" sz="2400" dirty="0" err="1"/>
              <a:t>é</a:t>
            </a:r>
            <a:r>
              <a:rPr lang="en-US" sz="2400" dirty="0"/>
              <a:t> um </a:t>
            </a:r>
            <a:r>
              <a:rPr lang="en-US" sz="2400" dirty="0" err="1"/>
              <a:t>bloco</a:t>
            </a:r>
            <a:r>
              <a:rPr lang="en-US" sz="2400" dirty="0"/>
              <a:t> de </a:t>
            </a:r>
            <a:r>
              <a:rPr lang="en-US" sz="2400" dirty="0" err="1"/>
              <a:t>construção</a:t>
            </a:r>
            <a:r>
              <a:rPr lang="en-US" sz="2400" dirty="0"/>
              <a:t> para a </a:t>
            </a:r>
            <a:r>
              <a:rPr lang="en-US" sz="2400" dirty="0" err="1"/>
              <a:t>nossa</a:t>
            </a:r>
            <a:r>
              <a:rPr lang="en-US" sz="2400" dirty="0"/>
              <a:t> </a:t>
            </a:r>
            <a:r>
              <a:rPr lang="en-US" sz="2400" dirty="0" err="1"/>
              <a:t>rede</a:t>
            </a:r>
            <a:r>
              <a:rPr lang="en-US" sz="2400" dirty="0"/>
              <a:t>.</a:t>
            </a:r>
          </a:p>
          <a:p>
            <a:pPr>
              <a:defRPr/>
            </a:pPr>
            <a:endParaRPr lang="en-US" sz="2400" dirty="0"/>
          </a:p>
          <a:p>
            <a:pPr>
              <a:defRPr/>
            </a:pPr>
            <a:r>
              <a:rPr lang="en-US" sz="2400" dirty="0" err="1"/>
              <a:t>Cada</a:t>
            </a:r>
            <a:r>
              <a:rPr lang="en-US" sz="2400" dirty="0"/>
              <a:t> </a:t>
            </a:r>
            <a:r>
              <a:rPr lang="en-US" sz="2400" dirty="0" err="1"/>
              <a:t>módulo</a:t>
            </a:r>
            <a:r>
              <a:rPr lang="en-US" sz="2400" dirty="0"/>
              <a:t> </a:t>
            </a:r>
            <a:r>
              <a:rPr lang="en-US" sz="2400" dirty="0" err="1"/>
              <a:t>é</a:t>
            </a:r>
            <a:r>
              <a:rPr lang="en-US" sz="2400" dirty="0"/>
              <a:t> um </a:t>
            </a:r>
            <a:r>
              <a:rPr lang="en-US" sz="2400" dirty="0" err="1"/>
              <a:t>objeto</a:t>
            </a:r>
            <a:r>
              <a:rPr lang="en-US" sz="2400" dirty="0"/>
              <a:t> / </a:t>
            </a:r>
            <a:r>
              <a:rPr lang="en-US" sz="2400" dirty="0" err="1"/>
              <a:t>função</a:t>
            </a:r>
            <a:r>
              <a:rPr lang="en-US" sz="2400" dirty="0"/>
              <a:t> 𝑎 = </a:t>
            </a:r>
            <a:r>
              <a:rPr lang="en-US" sz="2400" dirty="0" err="1"/>
              <a:t>ℎ</a:t>
            </a:r>
            <a:r>
              <a:rPr lang="en-US" sz="2400" dirty="0"/>
              <a:t> (𝑥; 𝑤) que:</a:t>
            </a:r>
          </a:p>
          <a:p>
            <a:pPr>
              <a:defRPr/>
            </a:pPr>
            <a:endParaRPr lang="en-US" sz="2400" dirty="0"/>
          </a:p>
          <a:p>
            <a:pPr marL="285750" indent="-285750">
              <a:buFontTx/>
              <a:buChar char="-"/>
              <a:defRPr/>
            </a:pPr>
            <a:r>
              <a:rPr lang="en-US" sz="2400" dirty="0" err="1"/>
              <a:t>Contém</a:t>
            </a:r>
            <a:r>
              <a:rPr lang="en-US" sz="2400" dirty="0"/>
              <a:t> </a:t>
            </a:r>
            <a:r>
              <a:rPr lang="en-US" sz="2400" dirty="0" err="1"/>
              <a:t>parâmetros</a:t>
            </a:r>
            <a:r>
              <a:rPr lang="en-US" sz="2400" dirty="0"/>
              <a:t> </a:t>
            </a:r>
            <a:r>
              <a:rPr lang="en-US" sz="2400" dirty="0" err="1"/>
              <a:t>treináveis</a:t>
            </a:r>
            <a:r>
              <a:rPr lang="en-US" sz="2400" dirty="0"/>
              <a:t> w</a:t>
            </a:r>
          </a:p>
          <a:p>
            <a:pPr marL="285750" indent="-285750">
              <a:buFontTx/>
              <a:buChar char="-"/>
              <a:defRPr/>
            </a:pPr>
            <a:r>
              <a:rPr lang="en-US" sz="2400" dirty="0" err="1"/>
              <a:t>Recebe</a:t>
            </a:r>
            <a:r>
              <a:rPr lang="en-US" sz="2400" dirty="0"/>
              <a:t> </a:t>
            </a:r>
            <a:r>
              <a:rPr lang="en-US" sz="2400" dirty="0" err="1"/>
              <a:t>como</a:t>
            </a:r>
            <a:r>
              <a:rPr lang="en-US" sz="2400" dirty="0"/>
              <a:t> </a:t>
            </a:r>
            <a:r>
              <a:rPr lang="en-US" sz="2400" dirty="0" err="1"/>
              <a:t>argumento</a:t>
            </a:r>
            <a:r>
              <a:rPr lang="en-US" sz="2400" dirty="0"/>
              <a:t> </a:t>
            </a:r>
            <a:r>
              <a:rPr lang="en-US" sz="2400" dirty="0" err="1"/>
              <a:t>uma</a:t>
            </a:r>
            <a:r>
              <a:rPr lang="en-US" sz="2400" dirty="0"/>
              <a:t> entrada 𝑥;</a:t>
            </a:r>
          </a:p>
          <a:p>
            <a:pPr marL="285750" indent="-285750">
              <a:buFontTx/>
              <a:buChar char="-"/>
              <a:defRPr/>
            </a:pPr>
            <a:r>
              <a:rPr lang="en-US" sz="2400" dirty="0"/>
              <a:t>E </a:t>
            </a:r>
            <a:r>
              <a:rPr lang="en-US" sz="2400" dirty="0" err="1"/>
              <a:t>retorna</a:t>
            </a:r>
            <a:r>
              <a:rPr lang="en-US" sz="2400" dirty="0"/>
              <a:t> </a:t>
            </a:r>
            <a:r>
              <a:rPr lang="en-US" sz="2400" dirty="0" err="1"/>
              <a:t>uma</a:t>
            </a:r>
            <a:r>
              <a:rPr lang="en-US" sz="2400" dirty="0"/>
              <a:t> </a:t>
            </a:r>
            <a:r>
              <a:rPr lang="en-US" sz="2400" dirty="0" err="1"/>
              <a:t>saída</a:t>
            </a:r>
            <a:r>
              <a:rPr lang="en-US" sz="2400" dirty="0"/>
              <a:t> 𝑎 </a:t>
            </a:r>
            <a:r>
              <a:rPr lang="en-US" sz="2400" dirty="0" err="1"/>
              <a:t>baseada</a:t>
            </a:r>
            <a:r>
              <a:rPr lang="en-US" sz="2400" dirty="0"/>
              <a:t> </a:t>
            </a:r>
            <a:r>
              <a:rPr lang="en-US" sz="2400" dirty="0" err="1"/>
              <a:t>na</a:t>
            </a:r>
            <a:r>
              <a:rPr lang="en-US" sz="2400" dirty="0"/>
              <a:t> </a:t>
            </a:r>
            <a:r>
              <a:rPr lang="en-US" sz="2400" dirty="0" err="1"/>
              <a:t>função</a:t>
            </a:r>
            <a:r>
              <a:rPr lang="en-US" sz="2400" dirty="0"/>
              <a:t> de </a:t>
            </a:r>
            <a:r>
              <a:rPr lang="en-US" sz="2400" dirty="0" err="1"/>
              <a:t>ativação</a:t>
            </a:r>
            <a:r>
              <a:rPr lang="en-US" sz="2400" dirty="0"/>
              <a:t> </a:t>
            </a:r>
            <a:r>
              <a:rPr lang="en-US" sz="2400" dirty="0" err="1"/>
              <a:t>ℎ</a:t>
            </a:r>
            <a:r>
              <a:rPr lang="en-US" sz="24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4ACC842D-73AD-3C9D-6315-3F306375E765}"/>
              </a:ext>
            </a:extLst>
          </p:cNvPr>
          <p:cNvSpPr>
            <a:spLocks noGrp="1"/>
          </p:cNvSpPr>
          <p:nvPr>
            <p:ph type="ctrTitle"/>
          </p:nvPr>
        </p:nvSpPr>
        <p:spPr>
          <a:xfrm>
            <a:off x="539750" y="260350"/>
            <a:ext cx="7056438" cy="504825"/>
          </a:xfrm>
        </p:spPr>
        <p:txBody>
          <a:bodyPr/>
          <a:lstStyle/>
          <a:p>
            <a:r>
              <a:rPr lang="pt-BR" altLang="en-US"/>
              <a:t>Deep Learning – Modelos de Redes Neurais</a:t>
            </a:r>
            <a:endParaRPr lang="en-US" altLang="en-US"/>
          </a:p>
        </p:txBody>
      </p:sp>
      <p:sp>
        <p:nvSpPr>
          <p:cNvPr id="2" name="Rectangle 1">
            <a:extLst>
              <a:ext uri="{FF2B5EF4-FFF2-40B4-BE49-F238E27FC236}">
                <a16:creationId xmlns:a16="http://schemas.microsoft.com/office/drawing/2014/main" id="{327E5EE0-BA47-C340-B3F9-441C37EBD4DD}"/>
              </a:ext>
            </a:extLst>
          </p:cNvPr>
          <p:cNvSpPr/>
          <p:nvPr/>
        </p:nvSpPr>
        <p:spPr>
          <a:xfrm>
            <a:off x="522288" y="1268413"/>
            <a:ext cx="8353425" cy="5262562"/>
          </a:xfrm>
          <a:prstGeom prst="rect">
            <a:avLst/>
          </a:prstGeom>
        </p:spPr>
        <p:txBody>
          <a:bodyPr>
            <a:spAutoFit/>
          </a:bodyPr>
          <a:lstStyle/>
          <a:p>
            <a:pPr>
              <a:defRPr/>
            </a:pPr>
            <a:r>
              <a:rPr lang="en-US" sz="2400" dirty="0" err="1"/>
              <a:t>Qualquer</a:t>
            </a:r>
            <a:r>
              <a:rPr lang="en-US" sz="2400" dirty="0"/>
              <a:t> </a:t>
            </a:r>
            <a:r>
              <a:rPr lang="en-US" sz="2400" dirty="0" err="1"/>
              <a:t>coisa</a:t>
            </a:r>
            <a:r>
              <a:rPr lang="en-US" sz="2400" dirty="0"/>
              <a:t> serve?</a:t>
            </a:r>
          </a:p>
          <a:p>
            <a:pPr marL="342900" indent="-342900">
              <a:buFontTx/>
              <a:buChar char="-"/>
              <a:defRPr/>
            </a:pPr>
            <a:endParaRPr lang="en-US" sz="2400" dirty="0"/>
          </a:p>
          <a:p>
            <a:pPr marL="342900" indent="-342900">
              <a:buFontTx/>
              <a:buChar char="-"/>
              <a:defRPr/>
            </a:pPr>
            <a:r>
              <a:rPr lang="en-US" sz="2400" dirty="0"/>
              <a:t>Uma </a:t>
            </a:r>
            <a:r>
              <a:rPr lang="en-US" sz="2400" dirty="0" err="1"/>
              <a:t>rede</a:t>
            </a:r>
            <a:r>
              <a:rPr lang="en-US" sz="2400" dirty="0"/>
              <a:t> neural </a:t>
            </a:r>
            <a:r>
              <a:rPr lang="en-US" sz="2400" dirty="0" err="1"/>
              <a:t>é</a:t>
            </a:r>
            <a:r>
              <a:rPr lang="en-US" sz="2400" dirty="0"/>
              <a:t> </a:t>
            </a:r>
            <a:r>
              <a:rPr lang="en-US" sz="2400" dirty="0" err="1"/>
              <a:t>uma</a:t>
            </a:r>
            <a:r>
              <a:rPr lang="en-US" sz="2400" dirty="0"/>
              <a:t> </a:t>
            </a:r>
            <a:r>
              <a:rPr lang="en-US" sz="2400" dirty="0" err="1"/>
              <a:t>composição</a:t>
            </a:r>
            <a:r>
              <a:rPr lang="en-US" sz="2400" dirty="0"/>
              <a:t> de </a:t>
            </a:r>
            <a:r>
              <a:rPr lang="en-US" sz="2400" dirty="0" err="1"/>
              <a:t>módulos</a:t>
            </a:r>
            <a:r>
              <a:rPr lang="en-US" sz="2400" dirty="0"/>
              <a:t> (</a:t>
            </a:r>
            <a:r>
              <a:rPr lang="en-US" sz="2400" dirty="0" err="1"/>
              <a:t>blocos</a:t>
            </a:r>
            <a:r>
              <a:rPr lang="en-US" sz="2400" dirty="0"/>
              <a:t> de </a:t>
            </a:r>
            <a:r>
              <a:rPr lang="en-US" sz="2400" dirty="0" err="1"/>
              <a:t>construção</a:t>
            </a:r>
            <a:r>
              <a:rPr lang="en-US" sz="2400" dirty="0"/>
              <a:t>);</a:t>
            </a:r>
          </a:p>
          <a:p>
            <a:pPr marL="285750" indent="-285750">
              <a:buFontTx/>
              <a:buChar char="-"/>
              <a:defRPr/>
            </a:pPr>
            <a:endParaRPr lang="en-US" sz="2400" dirty="0"/>
          </a:p>
          <a:p>
            <a:pPr marL="285750" indent="-285750">
              <a:buFontTx/>
              <a:buChar char="-"/>
              <a:defRPr/>
            </a:pPr>
            <a:r>
              <a:rPr lang="en-US" sz="2400" dirty="0" err="1"/>
              <a:t>Qualquer</a:t>
            </a:r>
            <a:r>
              <a:rPr lang="en-US" sz="2400" dirty="0"/>
              <a:t> </a:t>
            </a:r>
            <a:r>
              <a:rPr lang="en-US" sz="2400" dirty="0" err="1"/>
              <a:t>arquitetura</a:t>
            </a:r>
            <a:r>
              <a:rPr lang="en-US" sz="2400" dirty="0"/>
              <a:t> </a:t>
            </a:r>
            <a:r>
              <a:rPr lang="en-US" sz="2400" dirty="0" err="1"/>
              <a:t>funciona</a:t>
            </a:r>
            <a:r>
              <a:rPr lang="en-US" sz="2400" dirty="0"/>
              <a:t>;</a:t>
            </a:r>
          </a:p>
          <a:p>
            <a:pPr marL="285750" indent="-285750">
              <a:buFontTx/>
              <a:buChar char="-"/>
              <a:defRPr/>
            </a:pPr>
            <a:endParaRPr lang="en-US" sz="2400" dirty="0"/>
          </a:p>
          <a:p>
            <a:pPr marL="285750" indent="-285750">
              <a:buFontTx/>
              <a:buChar char="-"/>
              <a:defRPr/>
            </a:pPr>
            <a:r>
              <a:rPr lang="en-US" sz="2400" dirty="0"/>
              <a:t>Se a </a:t>
            </a:r>
            <a:r>
              <a:rPr lang="en-US" sz="2400" dirty="0" err="1"/>
              <a:t>arquitetura</a:t>
            </a:r>
            <a:r>
              <a:rPr lang="en-US" sz="2400" dirty="0"/>
              <a:t> </a:t>
            </a:r>
            <a:r>
              <a:rPr lang="en-US" sz="2400" dirty="0" err="1"/>
              <a:t>é</a:t>
            </a:r>
            <a:r>
              <a:rPr lang="en-US" sz="2400" dirty="0"/>
              <a:t> </a:t>
            </a:r>
            <a:r>
              <a:rPr lang="en-US" sz="2400" dirty="0" err="1"/>
              <a:t>uma</a:t>
            </a:r>
            <a:r>
              <a:rPr lang="en-US" sz="2400" dirty="0"/>
              <a:t> </a:t>
            </a:r>
            <a:r>
              <a:rPr lang="en-US" sz="2400" dirty="0" err="1"/>
              <a:t>cascata</a:t>
            </a:r>
            <a:r>
              <a:rPr lang="en-US" sz="2400" dirty="0"/>
              <a:t> de feedforward, </a:t>
            </a:r>
            <a:r>
              <a:rPr lang="en-US" sz="2400" dirty="0" err="1"/>
              <a:t>nenhum</a:t>
            </a:r>
            <a:r>
              <a:rPr lang="en-US" sz="2400" dirty="0"/>
              <a:t> </a:t>
            </a:r>
            <a:r>
              <a:rPr lang="en-US" sz="2400" dirty="0" err="1"/>
              <a:t>cuidado</a:t>
            </a:r>
            <a:r>
              <a:rPr lang="en-US" sz="2400" dirty="0"/>
              <a:t> especial;</a:t>
            </a:r>
          </a:p>
          <a:p>
            <a:pPr marL="285750" indent="-285750">
              <a:buFontTx/>
              <a:buChar char="-"/>
              <a:defRPr/>
            </a:pPr>
            <a:endParaRPr lang="en-US" sz="2400" dirty="0"/>
          </a:p>
          <a:p>
            <a:pPr marL="285750" indent="-285750">
              <a:buFontTx/>
              <a:buChar char="-"/>
              <a:defRPr/>
            </a:pPr>
            <a:r>
              <a:rPr lang="en-US" sz="2400" dirty="0"/>
              <a:t>Se </a:t>
            </a:r>
            <a:r>
              <a:rPr lang="en-US" sz="2400" dirty="0" err="1"/>
              <a:t>acíclico</a:t>
            </a:r>
            <a:r>
              <a:rPr lang="en-US" sz="2400" dirty="0"/>
              <a:t>, </a:t>
            </a:r>
            <a:r>
              <a:rPr lang="en-US" sz="2400" dirty="0" err="1"/>
              <a:t>há</a:t>
            </a:r>
            <a:r>
              <a:rPr lang="en-US" sz="2400" dirty="0"/>
              <a:t> </a:t>
            </a:r>
            <a:r>
              <a:rPr lang="en-US" sz="2400" dirty="0" err="1"/>
              <a:t>uma</a:t>
            </a:r>
            <a:r>
              <a:rPr lang="en-US" sz="2400" dirty="0"/>
              <a:t> </a:t>
            </a:r>
            <a:r>
              <a:rPr lang="en-US" sz="2400" dirty="0" err="1"/>
              <a:t>ordem</a:t>
            </a:r>
            <a:r>
              <a:rPr lang="en-US" sz="2400" dirty="0"/>
              <a:t> </a:t>
            </a:r>
            <a:r>
              <a:rPr lang="en-US" sz="2400" dirty="0" err="1"/>
              <a:t>correta</a:t>
            </a:r>
            <a:r>
              <a:rPr lang="en-US" sz="2400" dirty="0"/>
              <a:t> de </a:t>
            </a:r>
            <a:r>
              <a:rPr lang="en-US" sz="2400" dirty="0" err="1"/>
              <a:t>computar</a:t>
            </a:r>
            <a:r>
              <a:rPr lang="en-US" sz="2400" dirty="0"/>
              <a:t> </a:t>
            </a:r>
            <a:r>
              <a:rPr lang="en-US" sz="2400" dirty="0" err="1"/>
              <a:t>os</a:t>
            </a:r>
            <a:r>
              <a:rPr lang="en-US" sz="2400" dirty="0"/>
              <a:t> </a:t>
            </a:r>
            <a:r>
              <a:rPr lang="en-US" sz="2400" dirty="0" err="1"/>
              <a:t>cálculos</a:t>
            </a:r>
            <a:r>
              <a:rPr lang="en-US" sz="2400" dirty="0"/>
              <a:t> </a:t>
            </a:r>
            <a:r>
              <a:rPr lang="en-US" sz="2400" dirty="0" err="1"/>
              <a:t>avançados</a:t>
            </a:r>
            <a:r>
              <a:rPr lang="en-US" sz="2400" dirty="0"/>
              <a:t>;</a:t>
            </a:r>
          </a:p>
          <a:p>
            <a:pPr marL="285750" indent="-285750">
              <a:buFontTx/>
              <a:buChar char="-"/>
              <a:defRPr/>
            </a:pPr>
            <a:endParaRPr lang="en-US" sz="2400" dirty="0"/>
          </a:p>
          <a:p>
            <a:pPr marL="285750" indent="-285750">
              <a:buFontTx/>
              <a:buChar char="-"/>
              <a:defRPr/>
            </a:pPr>
            <a:r>
              <a:rPr lang="en-US" sz="2400" dirty="0"/>
              <a:t>Se </a:t>
            </a:r>
            <a:r>
              <a:rPr lang="en-US" sz="2400" dirty="0" err="1"/>
              <a:t>houver</a:t>
            </a:r>
            <a:r>
              <a:rPr lang="en-US" sz="2400" dirty="0"/>
              <a:t> loops, </a:t>
            </a:r>
            <a:r>
              <a:rPr lang="en-US" sz="2400" dirty="0" err="1"/>
              <a:t>estes</a:t>
            </a:r>
            <a:r>
              <a:rPr lang="en-US" sz="2400" dirty="0"/>
              <a:t> </a:t>
            </a:r>
            <a:r>
              <a:rPr lang="en-US" sz="2400" dirty="0" err="1"/>
              <a:t>formam</a:t>
            </a:r>
            <a:r>
              <a:rPr lang="en-US" sz="2400" dirty="0"/>
              <a:t> </a:t>
            </a:r>
            <a:r>
              <a:rPr lang="en-US" sz="2400" dirty="0" err="1"/>
              <a:t>conexões</a:t>
            </a:r>
            <a:r>
              <a:rPr lang="en-US" sz="2400" dirty="0"/>
              <a:t> </a:t>
            </a:r>
            <a:r>
              <a:rPr lang="en-US" sz="2400" dirty="0" err="1"/>
              <a:t>recorrentes</a:t>
            </a:r>
            <a:r>
              <a:rPr lang="en-US" sz="2400" dirty="0"/>
              <a:t>.</a:t>
            </a:r>
          </a:p>
        </p:txBody>
      </p:sp>
    </p:spTree>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AF3888316C004DAC04A977ABB073CE" ma:contentTypeVersion="12" ma:contentTypeDescription="Create a new document." ma:contentTypeScope="" ma:versionID="bcc166ff7f66bd2727a37f721d07c494">
  <xsd:schema xmlns:xsd="http://www.w3.org/2001/XMLSchema" xmlns:xs="http://www.w3.org/2001/XMLSchema" xmlns:p="http://schemas.microsoft.com/office/2006/metadata/properties" xmlns:ns2="fc20d9d5-71c0-430e-9277-0f51242b6512" xmlns:ns3="76c86a3d-88e1-42b4-9adb-5534142fdd16" targetNamespace="http://schemas.microsoft.com/office/2006/metadata/properties" ma:root="true" ma:fieldsID="e2c16ba05f5589f9abf2dff7b3612121" ns2:_="" ns3:_="">
    <xsd:import namespace="fc20d9d5-71c0-430e-9277-0f51242b6512"/>
    <xsd:import namespace="76c86a3d-88e1-42b4-9adb-5534142fd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0d9d5-71c0-430e-9277-0f51242b65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c86a3d-88e1-42b4-9adb-5534142fdd1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59bdb4a-a20a-41da-931b-6f81c95a5887}" ma:internalName="TaxCatchAll" ma:showField="CatchAllData" ma:web="76c86a3d-88e1-42b4-9adb-5534142fd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6c86a3d-88e1-42b4-9adb-5534142fdd16" xsi:nil="true"/>
    <lcf76f155ced4ddcb4097134ff3c332f xmlns="fc20d9d5-71c0-430e-9277-0f51242b65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3415E1-A7F7-480C-93EE-9AF81E30F6F7}"/>
</file>

<file path=customXml/itemProps2.xml><?xml version="1.0" encoding="utf-8"?>
<ds:datastoreItem xmlns:ds="http://schemas.openxmlformats.org/officeDocument/2006/customXml" ds:itemID="{DDA5720D-6B74-4102-8D56-2A45B75F2A5D}"/>
</file>

<file path=customXml/itemProps3.xml><?xml version="1.0" encoding="utf-8"?>
<ds:datastoreItem xmlns:ds="http://schemas.openxmlformats.org/officeDocument/2006/customXml" ds:itemID="{2BA0429C-FEFA-45F8-A4E4-F3860A26D7FD}"/>
</file>

<file path=docProps/app.xml><?xml version="1.0" encoding="utf-8"?>
<Properties xmlns="http://schemas.openxmlformats.org/officeDocument/2006/extended-properties" xmlns:vt="http://schemas.openxmlformats.org/officeDocument/2006/docPropsVTypes">
  <Template/>
  <TotalTime>2367</TotalTime>
  <Words>4444</Words>
  <Application>Microsoft Macintosh PowerPoint</Application>
  <PresentationFormat>Apresentação na tela (4:3)</PresentationFormat>
  <Paragraphs>481</Paragraphs>
  <Slides>51</Slides>
  <Notes>50</Notes>
  <HiddenSlides>0</HiddenSlides>
  <MMClips>0</MMClips>
  <ScaleCrop>false</ScaleCrop>
  <HeadingPairs>
    <vt:vector size="6" baseType="variant">
      <vt:variant>
        <vt:lpstr>Fontes usadas</vt:lpstr>
      </vt:variant>
      <vt:variant>
        <vt:i4>5</vt:i4>
      </vt:variant>
      <vt:variant>
        <vt:lpstr>Tema</vt:lpstr>
      </vt:variant>
      <vt:variant>
        <vt:i4>4</vt:i4>
      </vt:variant>
      <vt:variant>
        <vt:lpstr>Títulos de slides</vt:lpstr>
      </vt:variant>
      <vt:variant>
        <vt:i4>51</vt:i4>
      </vt:variant>
    </vt:vector>
  </HeadingPairs>
  <TitlesOfParts>
    <vt:vector size="60" baseType="lpstr">
      <vt:lpstr>Arial</vt:lpstr>
      <vt:lpstr>Calibri</vt:lpstr>
      <vt:lpstr>Nyala</vt:lpstr>
      <vt:lpstr>Square721 BT</vt:lpstr>
      <vt:lpstr>Times New Roman</vt:lpstr>
      <vt:lpstr>Tema do Office</vt:lpstr>
      <vt:lpstr>2_Tema do Office</vt:lpstr>
      <vt:lpstr>6_Personalizar design</vt:lpstr>
      <vt:lpstr>1_Tema do Office</vt:lpstr>
      <vt:lpstr>Apresentação do PowerPoint</vt:lpstr>
      <vt:lpstr>Deep Learning</vt:lpstr>
      <vt:lpstr>Neurônios Artificiais</vt:lpstr>
      <vt:lpstr>Deep Learning – Redes Neurais</vt:lpstr>
      <vt:lpstr>Deep Learning – Redes Neurais</vt:lpstr>
      <vt:lpstr>Deep Learning –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Gradiente Descendente</vt:lpstr>
      <vt:lpstr>Funções de Ativação</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Arquitetura em RNs – Camadas e Número de Neurônios</vt:lpstr>
      <vt:lpstr>Arquitetura em RNs– Camadas e Número de Neurônios</vt:lpstr>
      <vt:lpstr>Arquitetura em RNs – Camadas e Número de Neurônios</vt:lpstr>
      <vt:lpstr>Arquitetura em RNs – Tipos de Camadas</vt:lpstr>
      <vt:lpstr>Arquitetura em RNs – Tipos de Camadas</vt:lpstr>
      <vt:lpstr>Arquitetura em RNs – Regularizadores</vt:lpstr>
      <vt:lpstr>Arquitetura em RNs – Otimizadores</vt:lpstr>
      <vt:lpstr>Arquitetura em RNs – Topologias</vt:lpstr>
      <vt:lpstr>Deep Learning – Modelos de Redes Neurais</vt:lpstr>
      <vt:lpstr>Deep Learning – Modelos de Redes Neurais</vt:lpstr>
      <vt:lpstr>Deep Learning – Modelo Linear</vt:lpstr>
      <vt:lpstr>Deep Learning – Modelo Linear</vt:lpstr>
      <vt:lpstr>Deep Learning – Modelo Rectified Linear Unit (ReLU)</vt:lpstr>
      <vt:lpstr>Deep Learning – ReLU e sua taxa de convergência</vt:lpstr>
      <vt:lpstr>Deep Learning – Outros ReLUs</vt:lpstr>
      <vt:lpstr>Deep Learning – Não linearidades centradas</vt:lpstr>
      <vt:lpstr>Deep Learning – Modelo Sigmóide</vt:lpstr>
      <vt:lpstr>Deep Learning – Modelo Tangente Hiperbólica (Tanh)</vt:lpstr>
      <vt:lpstr>Deep Learning – Modelo Tangente Hiperbólica (Tanh)</vt:lpstr>
      <vt:lpstr>Deep Learning – Sigmóides – A exceção</vt:lpstr>
      <vt:lpstr>Deep Learning – Modelo Softmax</vt:lpstr>
      <vt:lpstr>Deep Learning – Modelo de Perda Euclidiana</vt:lpstr>
      <vt:lpstr>Deep Learning – Modelo de Perda de Entropia Cruzada (log-likelihood)</vt:lpstr>
      <vt:lpstr>Deep Learning – Novos Modelos</vt:lpstr>
      <vt:lpstr>Deep Learning – Novos Modelos</vt:lpstr>
      <vt:lpstr>Deep Learning – 1 Sigmóide == 2 Modelos?</vt:lpstr>
      <vt:lpstr>Deep Learning – 1 Sigmóide == 2 Modelos?</vt:lpstr>
      <vt:lpstr>Deep Learning – Mais Modelos?</vt:lpstr>
      <vt:lpstr>Deep Learning – Fluxo de Treinamento</vt:lpstr>
      <vt:lpstr>Deep Learning – Fluxo de Treinamento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Ahirton Lopes</cp:lastModifiedBy>
  <cp:revision>417</cp:revision>
  <cp:lastPrinted>2015-08-20T10:58:19Z</cp:lastPrinted>
  <dcterms:created xsi:type="dcterms:W3CDTF">2012-10-02T15:58:15Z</dcterms:created>
  <dcterms:modified xsi:type="dcterms:W3CDTF">2025-02-05T18:28:01Z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0x010100B2AF3888316C004DAC04A977ABB073CE</vt:lpwstr>
  </property>
</Properties>
</file>